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8" r:id="rId3"/>
    <p:sldId id="259" r:id="rId4"/>
    <p:sldId id="278" r:id="rId5"/>
    <p:sldId id="272" r:id="rId6"/>
    <p:sldId id="261" r:id="rId7"/>
    <p:sldId id="262" r:id="rId8"/>
    <p:sldId id="263" r:id="rId9"/>
    <p:sldId id="264" r:id="rId10"/>
    <p:sldId id="265" r:id="rId11"/>
    <p:sldId id="266" r:id="rId12"/>
    <p:sldId id="267" r:id="rId13"/>
    <p:sldId id="275" r:id="rId14"/>
    <p:sldId id="273" r:id="rId15"/>
    <p:sldId id="274" r:id="rId16"/>
    <p:sldId id="268" r:id="rId17"/>
    <p:sldId id="276" r:id="rId18"/>
    <p:sldId id="271"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61B3BA-5644-3CDF-E5B8-53822657E1E4}" v="873" dt="2026-03-30T14:11:00.042"/>
    <p1510:client id="{5F532D81-7D1D-8549-D294-84B68393C483}" v="18" dt="2026-03-30T14:52:45.323"/>
    <p1510:client id="{B17C9F16-A4F0-CB0C-ABC3-D71CA5D63C1E}" v="105" dt="2026-03-30T12:34:46.488"/>
    <p1510:client id="{E085AAC2-5548-FC50-08D6-F3B9037EAF13}" v="80" dt="2026-03-31T10:16:38.723"/>
    <p1510:client id="{E5162EE4-A92E-EF87-7B00-3C2E47334CFF}" v="151" dt="2026-03-30T14:35:46.5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3/31/2026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85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3/31/2026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392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3/31/2026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229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3/31/2026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164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3/31/2026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2905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3/31/2026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948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3/31/2026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538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3/31/2026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619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3/31/2026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1802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3/31/2026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602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3/31/2026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985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3/31/2026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7091504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dultlearning.wales/?s=numeracy" TargetMode="External"/><Relationship Id="rId2" Type="http://schemas.openxmlformats.org/officeDocument/2006/relationships/hyperlink" Target="https://www.adultlearning.wale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publications/multiply-deep-dives-scotland-wales-northern-ireland/multiply-deep-dive-research-delivering-adult-numeracy-skills-in-northern-ireland#executive-summar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arnwithnala.ie/" TargetMode="External"/><Relationship Id="rId2" Type="http://schemas.openxmlformats.org/officeDocument/2006/relationships/hyperlink" Target="https://www.nala.ie/" TargetMode="External"/><Relationship Id="rId1" Type="http://schemas.openxmlformats.org/officeDocument/2006/relationships/slideLayout" Target="../slideLayouts/slideLayout2.xml"/><Relationship Id="rId4" Type="http://schemas.openxmlformats.org/officeDocument/2006/relationships/hyperlink" Target="https://www.learnwithnala.ie/product?catalog=Guide-numeracy-resources"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www.skillsworkshop.org/search?search=ESOL+numerac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develop-cld.org.uk/course/view.php?id=222&amp;section=0" TargetMode="External"/><Relationship Id="rId2" Type="http://schemas.openxmlformats.org/officeDocument/2006/relationships/hyperlink" Target="https://www.antiracisted.sco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jhowie@learninglinkscotland.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multiply-local-allocations-quarterly-progress-report" TargetMode="External"/><Relationship Id="rId2" Type="http://schemas.openxmlformats.org/officeDocument/2006/relationships/hyperlink" Target="https://www.gov.uk/government/publications/multiply-deep-dives-scotland-wales-northern-irelan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6" name="Picture 15" descr="Different colored dots on white wall">
            <a:extLst>
              <a:ext uri="{FF2B5EF4-FFF2-40B4-BE49-F238E27FC236}">
                <a16:creationId xmlns:a16="http://schemas.microsoft.com/office/drawing/2014/main" id="{A80129CE-F1CC-5546-A791-3973598B92D5}"/>
              </a:ext>
            </a:extLst>
          </p:cNvPr>
          <p:cNvPicPr>
            <a:picLocks noChangeAspect="1"/>
          </p:cNvPicPr>
          <p:nvPr/>
        </p:nvPicPr>
        <p:blipFill>
          <a:blip r:embed="rId2"/>
          <a:srcRect l="9092" t="16997" r="-7" b="11414"/>
          <a:stretch>
            <a:fillRect/>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p:cNvSpPr>
            <a:spLocks noGrp="1"/>
          </p:cNvSpPr>
          <p:nvPr>
            <p:ph type="ctrTitle"/>
          </p:nvPr>
        </p:nvSpPr>
        <p:spPr>
          <a:xfrm>
            <a:off x="7473219" y="898373"/>
            <a:ext cx="4470544" cy="3474720"/>
          </a:xfrm>
        </p:spPr>
        <p:txBody>
          <a:bodyPr anchor="b">
            <a:normAutofit/>
          </a:bodyPr>
          <a:lstStyle/>
          <a:p>
            <a:pPr algn="l"/>
            <a:r>
              <a:rPr lang="en-US" sz="5800"/>
              <a:t>National CLD Numeracy Network</a:t>
            </a:r>
          </a:p>
        </p:txBody>
      </p:sp>
      <p:sp>
        <p:nvSpPr>
          <p:cNvPr id="3" name="Subtitle 2"/>
          <p:cNvSpPr>
            <a:spLocks noGrp="1"/>
          </p:cNvSpPr>
          <p:nvPr>
            <p:ph type="subTitle" idx="1"/>
          </p:nvPr>
        </p:nvSpPr>
        <p:spPr>
          <a:xfrm>
            <a:off x="7482646" y="4495013"/>
            <a:ext cx="4116410" cy="1386840"/>
          </a:xfrm>
        </p:spPr>
        <p:txBody>
          <a:bodyPr vert="horz" lIns="91440" tIns="45720" rIns="91440" bIns="45720" rtlCol="0" anchor="t">
            <a:normAutofit/>
          </a:bodyPr>
          <a:lstStyle/>
          <a:p>
            <a:pPr algn="l"/>
            <a:r>
              <a:rPr lang="en-US" sz="2200"/>
              <a:t>Jackie Howie</a:t>
            </a:r>
          </a:p>
          <a:p>
            <a:pPr algn="l"/>
            <a:r>
              <a:rPr lang="en-US" sz="2200"/>
              <a:t>Learning Link Scotland</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87671-41F5-7407-13C8-E81B125C2388}"/>
              </a:ext>
            </a:extLst>
          </p:cNvPr>
          <p:cNvSpPr>
            <a:spLocks noGrp="1"/>
          </p:cNvSpPr>
          <p:nvPr>
            <p:ph type="title"/>
          </p:nvPr>
        </p:nvSpPr>
        <p:spPr>
          <a:xfrm>
            <a:off x="609600" y="740534"/>
            <a:ext cx="3912637" cy="5483059"/>
          </a:xfrm>
        </p:spPr>
        <p:txBody>
          <a:bodyPr anchor="b">
            <a:normAutofit/>
          </a:bodyPr>
          <a:lstStyle/>
          <a:p>
            <a:r>
              <a:rPr lang="en-US"/>
              <a:t>Post Multiply News - Scotland</a:t>
            </a:r>
          </a:p>
        </p:txBody>
      </p:sp>
      <p:sp>
        <p:nvSpPr>
          <p:cNvPr id="3" name="Content Placeholder 2">
            <a:extLst>
              <a:ext uri="{FF2B5EF4-FFF2-40B4-BE49-F238E27FC236}">
                <a16:creationId xmlns:a16="http://schemas.microsoft.com/office/drawing/2014/main" id="{3780E862-B0C1-1874-6897-A25D54A13032}"/>
              </a:ext>
            </a:extLst>
          </p:cNvPr>
          <p:cNvSpPr>
            <a:spLocks noGrp="1"/>
          </p:cNvSpPr>
          <p:nvPr>
            <p:ph idx="1"/>
          </p:nvPr>
        </p:nvSpPr>
        <p:spPr>
          <a:xfrm>
            <a:off x="5455920" y="740534"/>
            <a:ext cx="5865224" cy="5483059"/>
          </a:xfrm>
        </p:spPr>
        <p:txBody>
          <a:bodyPr vert="horz" lIns="91440" tIns="45720" rIns="91440" bIns="45720" rtlCol="0">
            <a:normAutofit/>
          </a:bodyPr>
          <a:lstStyle/>
          <a:p>
            <a:pPr>
              <a:lnSpc>
                <a:spcPct val="110000"/>
              </a:lnSpc>
              <a:buNone/>
            </a:pPr>
            <a:r>
              <a:rPr lang="en-US" sz="1300">
                <a:highlight>
                  <a:srgbClr val="FFFFFF"/>
                </a:highlight>
                <a:latin typeface="Calibri"/>
                <a:ea typeface="Calibri"/>
                <a:cs typeface="Calibri"/>
              </a:rPr>
              <a:t>Scotland validated community-embedded numeracy, not “return to school maths”</a:t>
            </a:r>
          </a:p>
          <a:p>
            <a:pPr>
              <a:lnSpc>
                <a:spcPct val="110000"/>
              </a:lnSpc>
              <a:buNone/>
            </a:pPr>
            <a:r>
              <a:rPr lang="en-US" sz="1300">
                <a:highlight>
                  <a:srgbClr val="FFFFFF"/>
                </a:highlight>
                <a:latin typeface="Calibri"/>
                <a:ea typeface="Calibri"/>
                <a:cs typeface="Calibri"/>
              </a:rPr>
              <a:t>In Scotland the strongest Multiply interventions were: </a:t>
            </a:r>
          </a:p>
          <a:p>
            <a:pPr>
              <a:lnSpc>
                <a:spcPct val="110000"/>
              </a:lnSpc>
            </a:pPr>
            <a:r>
              <a:rPr lang="en-US" sz="1300">
                <a:highlight>
                  <a:srgbClr val="FFFFFF"/>
                </a:highlight>
                <a:latin typeface="Calibri"/>
                <a:ea typeface="Calibri"/>
                <a:cs typeface="Calibri"/>
              </a:rPr>
              <a:t>hyper-local </a:t>
            </a:r>
          </a:p>
          <a:p>
            <a:pPr>
              <a:lnSpc>
                <a:spcPct val="110000"/>
              </a:lnSpc>
            </a:pPr>
            <a:r>
              <a:rPr lang="en-US" sz="1300">
                <a:highlight>
                  <a:srgbClr val="FFFFFF"/>
                </a:highlight>
                <a:latin typeface="Calibri"/>
                <a:ea typeface="Calibri"/>
                <a:cs typeface="Calibri"/>
              </a:rPr>
              <a:t>delivered through trusted community organisations </a:t>
            </a:r>
          </a:p>
          <a:p>
            <a:pPr>
              <a:lnSpc>
                <a:spcPct val="110000"/>
              </a:lnSpc>
            </a:pPr>
            <a:r>
              <a:rPr lang="en-US" sz="1300">
                <a:highlight>
                  <a:srgbClr val="FFFFFF"/>
                </a:highlight>
                <a:latin typeface="Calibri"/>
                <a:ea typeface="Calibri"/>
                <a:cs typeface="Calibri"/>
              </a:rPr>
              <a:t>linked to everyday tasks </a:t>
            </a:r>
          </a:p>
          <a:p>
            <a:pPr>
              <a:lnSpc>
                <a:spcPct val="110000"/>
              </a:lnSpc>
            </a:pPr>
            <a:r>
              <a:rPr lang="en-US" sz="1300">
                <a:highlight>
                  <a:srgbClr val="FFFFFF"/>
                </a:highlight>
                <a:latin typeface="Calibri"/>
                <a:ea typeface="Calibri"/>
                <a:cs typeface="Calibri"/>
              </a:rPr>
              <a:t>low-stigma </a:t>
            </a:r>
          </a:p>
          <a:p>
            <a:pPr>
              <a:lnSpc>
                <a:spcPct val="110000"/>
              </a:lnSpc>
            </a:pPr>
            <a:r>
              <a:rPr lang="en-US" sz="1300">
                <a:highlight>
                  <a:srgbClr val="FFFFFF"/>
                </a:highlight>
                <a:latin typeface="Calibri"/>
                <a:ea typeface="Calibri"/>
                <a:cs typeface="Calibri"/>
              </a:rPr>
              <a:t>often disguised as another activity </a:t>
            </a:r>
          </a:p>
          <a:p>
            <a:pPr>
              <a:lnSpc>
                <a:spcPct val="110000"/>
              </a:lnSpc>
              <a:buNone/>
            </a:pPr>
            <a:r>
              <a:rPr lang="en-US" sz="1300">
                <a:highlight>
                  <a:srgbClr val="FFFFFF"/>
                </a:highlight>
                <a:latin typeface="Calibri"/>
                <a:ea typeface="Calibri"/>
                <a:cs typeface="Calibri"/>
              </a:rPr>
              <a:t>Examples included numeracy embedded in: </a:t>
            </a:r>
          </a:p>
          <a:p>
            <a:pPr>
              <a:lnSpc>
                <a:spcPct val="110000"/>
              </a:lnSpc>
            </a:pPr>
            <a:r>
              <a:rPr lang="en-US" sz="1300">
                <a:highlight>
                  <a:srgbClr val="FFFFFF"/>
                </a:highlight>
                <a:latin typeface="Calibri"/>
                <a:ea typeface="Calibri"/>
                <a:cs typeface="Calibri"/>
              </a:rPr>
              <a:t>cooking </a:t>
            </a:r>
          </a:p>
          <a:p>
            <a:pPr>
              <a:lnSpc>
                <a:spcPct val="110000"/>
              </a:lnSpc>
            </a:pPr>
            <a:r>
              <a:rPr lang="en-US" sz="1300">
                <a:highlight>
                  <a:srgbClr val="FFFFFF"/>
                </a:highlight>
                <a:latin typeface="Calibri"/>
                <a:ea typeface="Calibri"/>
                <a:cs typeface="Calibri"/>
              </a:rPr>
              <a:t>budgeting </a:t>
            </a:r>
          </a:p>
          <a:p>
            <a:pPr>
              <a:lnSpc>
                <a:spcPct val="110000"/>
              </a:lnSpc>
            </a:pPr>
            <a:r>
              <a:rPr lang="en-US" sz="1300">
                <a:highlight>
                  <a:srgbClr val="FFFFFF"/>
                </a:highlight>
                <a:latin typeface="Calibri"/>
                <a:ea typeface="Calibri"/>
                <a:cs typeface="Calibri"/>
              </a:rPr>
              <a:t>parenting </a:t>
            </a:r>
          </a:p>
          <a:p>
            <a:pPr>
              <a:lnSpc>
                <a:spcPct val="110000"/>
              </a:lnSpc>
            </a:pPr>
            <a:r>
              <a:rPr lang="en-US" sz="1300">
                <a:highlight>
                  <a:srgbClr val="FFFFFF"/>
                </a:highlight>
                <a:latin typeface="Calibri"/>
                <a:ea typeface="Calibri"/>
                <a:cs typeface="Calibri"/>
              </a:rPr>
              <a:t>employability </a:t>
            </a:r>
          </a:p>
          <a:p>
            <a:pPr>
              <a:lnSpc>
                <a:spcPct val="110000"/>
              </a:lnSpc>
            </a:pPr>
            <a:r>
              <a:rPr lang="en-US" sz="1300">
                <a:highlight>
                  <a:srgbClr val="FFFFFF"/>
                </a:highlight>
                <a:latin typeface="Calibri"/>
                <a:ea typeface="Calibri"/>
                <a:cs typeface="Calibri"/>
              </a:rPr>
              <a:t>health and wellbeing </a:t>
            </a:r>
          </a:p>
          <a:p>
            <a:pPr>
              <a:lnSpc>
                <a:spcPct val="110000"/>
              </a:lnSpc>
            </a:pPr>
            <a:r>
              <a:rPr lang="en-US" sz="1300">
                <a:highlight>
                  <a:srgbClr val="FFFFFF"/>
                </a:highlight>
                <a:latin typeface="Calibri"/>
                <a:ea typeface="Calibri"/>
                <a:cs typeface="Calibri"/>
              </a:rPr>
              <a:t>crafts and hobbies </a:t>
            </a:r>
          </a:p>
          <a:p>
            <a:pPr>
              <a:lnSpc>
                <a:spcPct val="110000"/>
              </a:lnSpc>
              <a:buNone/>
            </a:pPr>
            <a:r>
              <a:rPr lang="en-US" sz="1300">
                <a:highlight>
                  <a:srgbClr val="FFFFFF"/>
                </a:highlight>
                <a:latin typeface="Calibri"/>
                <a:ea typeface="Calibri"/>
                <a:cs typeface="Calibri"/>
              </a:rPr>
              <a:t>The approach was informed by the idea that adults engage better through life situations than curriculum labels. </a:t>
            </a:r>
            <a:endParaRPr lang="en-US" sz="1300"/>
          </a:p>
        </p:txBody>
      </p:sp>
    </p:spTree>
    <p:extLst>
      <p:ext uri="{BB962C8B-B14F-4D97-AF65-F5344CB8AC3E}">
        <p14:creationId xmlns:p14="http://schemas.microsoft.com/office/powerpoint/2010/main" val="3878070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0397A0-DC3F-31B3-55D1-E3B9F608A382}"/>
              </a:ext>
            </a:extLst>
          </p:cNvPr>
          <p:cNvSpPr>
            <a:spLocks noGrp="1"/>
          </p:cNvSpPr>
          <p:nvPr>
            <p:ph type="title"/>
          </p:nvPr>
        </p:nvSpPr>
        <p:spPr>
          <a:xfrm>
            <a:off x="609600" y="740534"/>
            <a:ext cx="3912637" cy="5483059"/>
          </a:xfrm>
        </p:spPr>
        <p:txBody>
          <a:bodyPr anchor="b">
            <a:normAutofit/>
          </a:bodyPr>
          <a:lstStyle/>
          <a:p>
            <a:r>
              <a:rPr lang="en-US"/>
              <a:t>Post Multiply News - Scotland</a:t>
            </a:r>
          </a:p>
        </p:txBody>
      </p:sp>
      <p:sp>
        <p:nvSpPr>
          <p:cNvPr id="3" name="Content Placeholder 2">
            <a:extLst>
              <a:ext uri="{FF2B5EF4-FFF2-40B4-BE49-F238E27FC236}">
                <a16:creationId xmlns:a16="http://schemas.microsoft.com/office/drawing/2014/main" id="{BED18C53-844D-B018-BB54-E04C3B8E747C}"/>
              </a:ext>
            </a:extLst>
          </p:cNvPr>
          <p:cNvSpPr>
            <a:spLocks noGrp="1"/>
          </p:cNvSpPr>
          <p:nvPr>
            <p:ph idx="1"/>
          </p:nvPr>
        </p:nvSpPr>
        <p:spPr>
          <a:xfrm>
            <a:off x="5455920" y="740534"/>
            <a:ext cx="5865224" cy="5483059"/>
          </a:xfrm>
        </p:spPr>
        <p:txBody>
          <a:bodyPr vert="horz" lIns="91440" tIns="45720" rIns="91440" bIns="45720" rtlCol="0" anchor="t">
            <a:normAutofit/>
          </a:bodyPr>
          <a:lstStyle/>
          <a:p>
            <a:pPr marL="0" indent="0">
              <a:buNone/>
            </a:pPr>
            <a:r>
              <a:rPr lang="en-US" sz="1800" b="1"/>
              <a:t>Numeracy + social inclusion</a:t>
            </a:r>
          </a:p>
          <a:p>
            <a:pPr marL="0" indent="0">
              <a:buNone/>
            </a:pPr>
            <a:r>
              <a:rPr lang="en-US" sz="1800"/>
              <a:t>Adult learning is an anti-poverty and anti-isolation activity and is not just about employability. </a:t>
            </a:r>
          </a:p>
          <a:p>
            <a:pPr marL="0" indent="0">
              <a:buNone/>
            </a:pPr>
            <a:r>
              <a:rPr lang="en-US" sz="1800"/>
              <a:t>That creates strong demand in:</a:t>
            </a:r>
          </a:p>
          <a:p>
            <a:pPr lvl="1">
              <a:buFont typeface="Courier New" panose="020B0604020202020204" pitchFamily="34" charset="0"/>
              <a:buChar char="o"/>
            </a:pPr>
            <a:r>
              <a:rPr lang="en-US"/>
              <a:t>money and debt numeracy</a:t>
            </a:r>
          </a:p>
          <a:p>
            <a:pPr lvl="1">
              <a:buFont typeface="Courier New" panose="020B0604020202020204" pitchFamily="34" charset="0"/>
              <a:buChar char="o"/>
            </a:pPr>
            <a:r>
              <a:rPr lang="en-US"/>
              <a:t>household budgeting</a:t>
            </a:r>
          </a:p>
          <a:p>
            <a:pPr lvl="1">
              <a:buFont typeface="Courier New" panose="020B0604020202020204" pitchFamily="34" charset="0"/>
              <a:buChar char="o"/>
            </a:pPr>
            <a:r>
              <a:rPr lang="en-US"/>
              <a:t>energy bills / tariff comparison</a:t>
            </a:r>
          </a:p>
          <a:p>
            <a:pPr lvl="1">
              <a:buFont typeface="Courier New" panose="020B0604020202020204" pitchFamily="34" charset="0"/>
              <a:buChar char="o"/>
            </a:pPr>
            <a:r>
              <a:rPr lang="en-US"/>
              <a:t>numeracy for ESOL learners</a:t>
            </a:r>
          </a:p>
          <a:p>
            <a:pPr lvl="1">
              <a:buFont typeface="Courier New" panose="020B0604020202020204" pitchFamily="34" charset="0"/>
              <a:buChar char="o"/>
            </a:pPr>
            <a:r>
              <a:rPr lang="en-US"/>
              <a:t>parents in SIMD areas</a:t>
            </a:r>
          </a:p>
          <a:p>
            <a:pPr lvl="1">
              <a:buFont typeface="Courier New" panose="020B0604020202020204" pitchFamily="34" charset="0"/>
              <a:buChar char="o"/>
            </a:pPr>
            <a:r>
              <a:rPr lang="en-US"/>
              <a:t>adults affected by long-term unemployment</a:t>
            </a:r>
          </a:p>
          <a:p>
            <a:pPr marL="0" indent="0">
              <a:buNone/>
            </a:pPr>
            <a:r>
              <a:rPr lang="en-US" sz="1800"/>
              <a:t>This is especially strong in Glasgow, Fife, Falkirk, and Borders-style local authority models. (GOV.UK)</a:t>
            </a:r>
          </a:p>
          <a:p>
            <a:endParaRPr lang="en-US" sz="1800"/>
          </a:p>
          <a:p>
            <a:endParaRPr lang="en-US" sz="1800"/>
          </a:p>
        </p:txBody>
      </p:sp>
    </p:spTree>
    <p:extLst>
      <p:ext uri="{BB962C8B-B14F-4D97-AF65-F5344CB8AC3E}">
        <p14:creationId xmlns:p14="http://schemas.microsoft.com/office/powerpoint/2010/main" val="369309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2D2BEC-8E0F-F2A3-3B0E-98EFD764949B}"/>
              </a:ext>
            </a:extLst>
          </p:cNvPr>
          <p:cNvSpPr>
            <a:spLocks noGrp="1"/>
          </p:cNvSpPr>
          <p:nvPr>
            <p:ph type="title"/>
          </p:nvPr>
        </p:nvSpPr>
        <p:spPr>
          <a:xfrm>
            <a:off x="612648" y="600074"/>
            <a:ext cx="6035040" cy="1529932"/>
          </a:xfrm>
        </p:spPr>
        <p:txBody>
          <a:bodyPr anchor="b">
            <a:normAutofit/>
          </a:bodyPr>
          <a:lstStyle/>
          <a:p>
            <a:r>
              <a:rPr lang="en-US"/>
              <a:t>Post Multiply News - Wales</a:t>
            </a:r>
          </a:p>
        </p:txBody>
      </p:sp>
      <p:sp>
        <p:nvSpPr>
          <p:cNvPr id="3" name="Content Placeholder 2">
            <a:extLst>
              <a:ext uri="{FF2B5EF4-FFF2-40B4-BE49-F238E27FC236}">
                <a16:creationId xmlns:a16="http://schemas.microsoft.com/office/drawing/2014/main" id="{089328B7-EFBA-E7DB-355F-53227018E8BD}"/>
              </a:ext>
            </a:extLst>
          </p:cNvPr>
          <p:cNvSpPr>
            <a:spLocks noGrp="1"/>
          </p:cNvSpPr>
          <p:nvPr>
            <p:ph idx="1"/>
          </p:nvPr>
        </p:nvSpPr>
        <p:spPr>
          <a:xfrm>
            <a:off x="612647" y="2212848"/>
            <a:ext cx="6035041" cy="4096512"/>
          </a:xfrm>
        </p:spPr>
        <p:txBody>
          <a:bodyPr vert="horz" lIns="91440" tIns="45720" rIns="91440" bIns="45720" rtlCol="0">
            <a:normAutofit/>
          </a:bodyPr>
          <a:lstStyle/>
          <a:p>
            <a:pPr marL="0" indent="0">
              <a:lnSpc>
                <a:spcPct val="110000"/>
              </a:lnSpc>
              <a:buNone/>
            </a:pPr>
            <a:r>
              <a:rPr lang="en-US" sz="1500">
                <a:highlight>
                  <a:srgbClr val="FFFFFF"/>
                </a:highlight>
              </a:rPr>
              <a:t>Adult Learning Wales</a:t>
            </a:r>
            <a:endParaRPr lang="en-US" sz="1500"/>
          </a:p>
          <a:p>
            <a:pPr>
              <a:lnSpc>
                <a:spcPct val="110000"/>
              </a:lnSpc>
            </a:pPr>
            <a:r>
              <a:rPr lang="en-US" sz="1500">
                <a:highlight>
                  <a:srgbClr val="FFFFFF"/>
                </a:highlight>
                <a:latin typeface="Open Sans"/>
                <a:ea typeface="Open Sans"/>
                <a:cs typeface="Open Sans"/>
                <a:hlinkClick r:id="rId2"/>
              </a:rPr>
              <a:t>Adult Learning Wales</a:t>
            </a:r>
            <a:r>
              <a:rPr lang="en-US" sz="1500">
                <a:highlight>
                  <a:srgbClr val="FFFFFF"/>
                </a:highlight>
                <a:latin typeface="Open Sans"/>
                <a:ea typeface="Open Sans"/>
                <a:cs typeface="Open Sans"/>
              </a:rPr>
              <a:t> (ALW) is the national Adult Community Learning (ACL) organisation for Wales, offering a comprehensive curriculum that spans pre-entry learning through to Level four qualifications. Our programmes cover essential skills in literacy, numeracy, digital literacy, and English for Speakers of Other Languages (ESOL), as well as advanced qualifications in areas such as Youth Work, Education and Training, and Counselling. In addition, we provide a wide range of courses that equip learners with practical, hands-on skills in health and safety, handwork, craftwork, and wellbeing, which are directly applicable to both personal and professional settings. </a:t>
            </a:r>
            <a:endParaRPr lang="en-US" sz="1500"/>
          </a:p>
          <a:p>
            <a:pPr>
              <a:lnSpc>
                <a:spcPct val="110000"/>
              </a:lnSpc>
            </a:pPr>
            <a:r>
              <a:rPr lang="en-US" sz="1500">
                <a:highlight>
                  <a:srgbClr val="FFFFFF"/>
                </a:highlight>
                <a:latin typeface="Open Sans"/>
                <a:ea typeface="Open Sans"/>
                <a:cs typeface="Open Sans"/>
                <a:hlinkClick r:id="rId3"/>
              </a:rPr>
              <a:t>Numeracy Provision</a:t>
            </a:r>
            <a:endParaRPr lang="en-US" sz="1500">
              <a:highlight>
                <a:srgbClr val="FFFFFF"/>
              </a:highlight>
              <a:latin typeface="Open Sans"/>
              <a:ea typeface="Open Sans"/>
              <a:cs typeface="Open Sans"/>
            </a:endParaRPr>
          </a:p>
          <a:p>
            <a:pPr>
              <a:lnSpc>
                <a:spcPct val="110000"/>
              </a:lnSpc>
            </a:pPr>
            <a:endParaRPr lang="en-US" sz="1500"/>
          </a:p>
        </p:txBody>
      </p:sp>
      <p:pic>
        <p:nvPicPr>
          <p:cNvPr id="5" name="Picture 4">
            <a:extLst>
              <a:ext uri="{FF2B5EF4-FFF2-40B4-BE49-F238E27FC236}">
                <a16:creationId xmlns:a16="http://schemas.microsoft.com/office/drawing/2014/main" id="{83171FC7-E7EC-0675-A11E-21FD31C70C06}"/>
              </a:ext>
            </a:extLst>
          </p:cNvPr>
          <p:cNvPicPr>
            <a:picLocks noChangeAspect="1"/>
          </p:cNvPicPr>
          <p:nvPr/>
        </p:nvPicPr>
        <p:blipFill>
          <a:blip r:embed="rId4"/>
          <a:srcRect l="26523" r="36211" b="6250"/>
          <a:stretch>
            <a:fillRect/>
          </a:stretch>
        </p:blipFill>
        <p:spPr>
          <a:xfrm>
            <a:off x="7345680" y="10"/>
            <a:ext cx="4846320" cy="6857990"/>
          </a:xfrm>
          <a:prstGeom prst="rect">
            <a:avLst/>
          </a:prstGeom>
        </p:spPr>
      </p:pic>
    </p:spTree>
    <p:extLst>
      <p:ext uri="{BB962C8B-B14F-4D97-AF65-F5344CB8AC3E}">
        <p14:creationId xmlns:p14="http://schemas.microsoft.com/office/powerpoint/2010/main" val="3964740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B999FE-DCBE-F9B2-EAD4-232D2C99FE5D}"/>
              </a:ext>
            </a:extLst>
          </p:cNvPr>
          <p:cNvSpPr>
            <a:spLocks noGrp="1"/>
          </p:cNvSpPr>
          <p:nvPr>
            <p:ph type="title"/>
          </p:nvPr>
        </p:nvSpPr>
        <p:spPr>
          <a:xfrm>
            <a:off x="609600" y="740534"/>
            <a:ext cx="3912637" cy="5483059"/>
          </a:xfrm>
        </p:spPr>
        <p:txBody>
          <a:bodyPr anchor="b">
            <a:normAutofit/>
          </a:bodyPr>
          <a:lstStyle/>
          <a:p>
            <a:r>
              <a:rPr lang="en-US"/>
              <a:t>Post Multiply News - Northern Ireland</a:t>
            </a:r>
          </a:p>
        </p:txBody>
      </p:sp>
      <p:sp>
        <p:nvSpPr>
          <p:cNvPr id="3" name="Content Placeholder 2">
            <a:extLst>
              <a:ext uri="{FF2B5EF4-FFF2-40B4-BE49-F238E27FC236}">
                <a16:creationId xmlns:a16="http://schemas.microsoft.com/office/drawing/2014/main" id="{C1937EC8-2EBB-9EF6-8E5F-A6B0CEC7520D}"/>
              </a:ext>
            </a:extLst>
          </p:cNvPr>
          <p:cNvSpPr>
            <a:spLocks noGrp="1"/>
          </p:cNvSpPr>
          <p:nvPr>
            <p:ph idx="1"/>
          </p:nvPr>
        </p:nvSpPr>
        <p:spPr>
          <a:xfrm>
            <a:off x="5455920" y="740534"/>
            <a:ext cx="5865224" cy="5483059"/>
          </a:xfrm>
        </p:spPr>
        <p:txBody>
          <a:bodyPr vert="horz" lIns="91440" tIns="45720" rIns="91440" bIns="45720" rtlCol="0">
            <a:normAutofit/>
          </a:bodyPr>
          <a:lstStyle/>
          <a:p>
            <a:pPr marL="0" indent="0">
              <a:buNone/>
            </a:pPr>
            <a:r>
              <a:rPr lang="en-US" sz="1800">
                <a:ea typeface="+mn-lt"/>
                <a:cs typeface="+mn-lt"/>
              </a:rPr>
              <a:t>Research and analysis</a:t>
            </a:r>
            <a:endParaRPr lang="en-US" sz="1800"/>
          </a:p>
          <a:p>
            <a:pPr marL="0" indent="0">
              <a:buNone/>
            </a:pPr>
            <a:r>
              <a:rPr lang="en-US" sz="1800" b="1">
                <a:hlinkClick r:id="rId2"/>
              </a:rPr>
              <a:t>Multiply deep dive research: Delivering adult numeracy skills in Northern Ireland</a:t>
            </a:r>
            <a:endParaRPr lang="en-US" sz="1800"/>
          </a:p>
          <a:p>
            <a:pPr marL="0" indent="0">
              <a:buNone/>
            </a:pPr>
            <a:r>
              <a:rPr lang="en-US" sz="1800">
                <a:ea typeface="+mn-lt"/>
                <a:cs typeface="+mn-lt"/>
              </a:rPr>
              <a:t>Published 3 December 2025</a:t>
            </a:r>
            <a:endParaRPr lang="en-US" sz="1800"/>
          </a:p>
          <a:p>
            <a:endParaRPr lang="en-US" sz="1800">
              <a:ea typeface="+mn-lt"/>
              <a:cs typeface="+mn-lt"/>
            </a:endParaRPr>
          </a:p>
        </p:txBody>
      </p:sp>
    </p:spTree>
    <p:extLst>
      <p:ext uri="{BB962C8B-B14F-4D97-AF65-F5344CB8AC3E}">
        <p14:creationId xmlns:p14="http://schemas.microsoft.com/office/powerpoint/2010/main" val="3037736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38A50C-520D-6FDB-548B-0EE9980F747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AEAA57-078E-2C66-13B3-0AEF9C2FC6B7}"/>
              </a:ext>
            </a:extLst>
          </p:cNvPr>
          <p:cNvSpPr>
            <a:spLocks noGrp="1"/>
          </p:cNvSpPr>
          <p:nvPr>
            <p:ph type="title"/>
          </p:nvPr>
        </p:nvSpPr>
        <p:spPr>
          <a:xfrm>
            <a:off x="609600" y="740534"/>
            <a:ext cx="3912637" cy="5483059"/>
          </a:xfrm>
        </p:spPr>
        <p:txBody>
          <a:bodyPr anchor="b">
            <a:normAutofit/>
          </a:bodyPr>
          <a:lstStyle/>
          <a:p>
            <a:r>
              <a:rPr lang="en-US" dirty="0"/>
              <a:t>Post Multiply </a:t>
            </a:r>
            <a:r>
              <a:rPr lang="en-US"/>
              <a:t>News - Northern</a:t>
            </a:r>
            <a:r>
              <a:rPr lang="en-US" dirty="0"/>
              <a:t> Ireland</a:t>
            </a:r>
          </a:p>
        </p:txBody>
      </p:sp>
      <p:sp>
        <p:nvSpPr>
          <p:cNvPr id="3" name="Content Placeholder 2">
            <a:extLst>
              <a:ext uri="{FF2B5EF4-FFF2-40B4-BE49-F238E27FC236}">
                <a16:creationId xmlns:a16="http://schemas.microsoft.com/office/drawing/2014/main" id="{C34ECF0E-4665-2EE1-498A-2217C50D4D6C}"/>
              </a:ext>
            </a:extLst>
          </p:cNvPr>
          <p:cNvSpPr>
            <a:spLocks noGrp="1"/>
          </p:cNvSpPr>
          <p:nvPr>
            <p:ph idx="1"/>
          </p:nvPr>
        </p:nvSpPr>
        <p:spPr>
          <a:xfrm>
            <a:off x="5455920" y="740534"/>
            <a:ext cx="5865224" cy="5483059"/>
          </a:xfrm>
        </p:spPr>
        <p:txBody>
          <a:bodyPr vert="horz" lIns="91440" tIns="45720" rIns="91440" bIns="45720" rtlCol="0">
            <a:normAutofit/>
          </a:bodyPr>
          <a:lstStyle/>
          <a:p>
            <a:pPr marL="0" indent="0">
              <a:lnSpc>
                <a:spcPct val="110000"/>
              </a:lnSpc>
              <a:buNone/>
            </a:pPr>
            <a:endParaRPr lang="en-US" sz="1100"/>
          </a:p>
          <a:p>
            <a:pPr>
              <a:lnSpc>
                <a:spcPct val="110000"/>
              </a:lnSpc>
              <a:buNone/>
            </a:pPr>
            <a:r>
              <a:rPr lang="en-US" sz="1100" b="1">
                <a:highlight>
                  <a:srgbClr val="FFFFFF"/>
                </a:highlight>
              </a:rPr>
              <a:t>Key findings</a:t>
            </a:r>
            <a:endParaRPr lang="en-US" sz="1100"/>
          </a:p>
          <a:p>
            <a:pPr>
              <a:lnSpc>
                <a:spcPct val="110000"/>
              </a:lnSpc>
              <a:buNone/>
            </a:pPr>
            <a:r>
              <a:rPr lang="en-US" sz="1100" b="1">
                <a:highlight>
                  <a:srgbClr val="FFFFFF"/>
                </a:highlight>
              </a:rPr>
              <a:t>Effective partnership working</a:t>
            </a:r>
            <a:endParaRPr lang="en-US" sz="1100"/>
          </a:p>
          <a:p>
            <a:pPr>
              <a:lnSpc>
                <a:spcPct val="110000"/>
              </a:lnSpc>
              <a:buNone/>
            </a:pPr>
            <a:r>
              <a:rPr lang="en-US" sz="1100">
                <a:highlight>
                  <a:srgbClr val="FFFFFF"/>
                </a:highlight>
                <a:ea typeface="+mn-lt"/>
                <a:cs typeface="+mn-lt"/>
              </a:rPr>
              <a:t>Strong partnerships and networks were crucial for successful design and delivery of Multiply in Northern Ireland. Collaboration between the Department for the Economy, local councils, the Further and Higher education sectors as well as local community organisations supported a shared understanding of Multiply requirements. This approach facilitated the sharing of ideas and learnings, enhancing innovation as well as aiding problem solving and reducing duplication.</a:t>
            </a:r>
          </a:p>
          <a:p>
            <a:pPr>
              <a:lnSpc>
                <a:spcPct val="110000"/>
              </a:lnSpc>
              <a:buNone/>
            </a:pPr>
            <a:r>
              <a:rPr lang="en-US" sz="1100" b="1">
                <a:highlight>
                  <a:srgbClr val="FFFFFF"/>
                </a:highlight>
              </a:rPr>
              <a:t>Flexibility in programme delivery and design</a:t>
            </a:r>
            <a:endParaRPr lang="en-US" sz="1100"/>
          </a:p>
          <a:p>
            <a:pPr>
              <a:lnSpc>
                <a:spcPct val="110000"/>
              </a:lnSpc>
              <a:buNone/>
            </a:pPr>
            <a:r>
              <a:rPr lang="en-US" sz="1100">
                <a:highlight>
                  <a:srgbClr val="FFFFFF"/>
                </a:highlight>
                <a:ea typeface="+mn-lt"/>
                <a:cs typeface="+mn-lt"/>
              </a:rPr>
              <a:t>The flexibilities offered by Multiply enabled delivery partners to develop initiatives that addressed local circumstances. Consequently, new approaches to numeracy skills training were developed and delivered at pace. Flexibilities including reprofiling spend and modifying content or delivery mechanisms ensured that feedback was acted on and learners’ needs were met.</a:t>
            </a:r>
            <a:endParaRPr lang="en-US" sz="1100"/>
          </a:p>
          <a:p>
            <a:pPr>
              <a:lnSpc>
                <a:spcPct val="110000"/>
              </a:lnSpc>
              <a:buNone/>
            </a:pPr>
            <a:r>
              <a:rPr lang="en-US" sz="1100" b="1">
                <a:highlight>
                  <a:srgbClr val="FFFFFF"/>
                </a:highlight>
              </a:rPr>
              <a:t>Understanding local needs and what works</a:t>
            </a:r>
            <a:endParaRPr lang="en-US" sz="1100"/>
          </a:p>
          <a:p>
            <a:pPr>
              <a:lnSpc>
                <a:spcPct val="110000"/>
              </a:lnSpc>
              <a:buNone/>
            </a:pPr>
            <a:r>
              <a:rPr lang="en-US" sz="1100">
                <a:highlight>
                  <a:srgbClr val="FFFFFF"/>
                </a:highlight>
                <a:ea typeface="+mn-lt"/>
                <a:cs typeface="+mn-lt"/>
              </a:rPr>
              <a:t>Understanding the specific needs and preferences of local learners ensured that initiatives were relevant and engaging. Practical considerations like venues, timing, and course structure made the programs more accessible and effective. Tailoring initiatives to local contexts, including making maths relatable and fun, contributed to the success of Multiply.</a:t>
            </a:r>
            <a:endParaRPr lang="en-US" sz="1100"/>
          </a:p>
          <a:p>
            <a:pPr>
              <a:lnSpc>
                <a:spcPct val="110000"/>
              </a:lnSpc>
              <a:buNone/>
            </a:pPr>
            <a:endParaRPr lang="en-US" sz="1100" b="1">
              <a:highlight>
                <a:srgbClr val="FFFFFF"/>
              </a:highlight>
              <a:ea typeface="+mn-lt"/>
              <a:cs typeface="+mn-lt"/>
            </a:endParaRPr>
          </a:p>
          <a:p>
            <a:pPr marL="0" indent="0">
              <a:lnSpc>
                <a:spcPct val="110000"/>
              </a:lnSpc>
              <a:buNone/>
            </a:pPr>
            <a:endParaRPr lang="en-US" sz="1100"/>
          </a:p>
          <a:p>
            <a:pPr>
              <a:lnSpc>
                <a:spcPct val="110000"/>
              </a:lnSpc>
            </a:pPr>
            <a:endParaRPr lang="en-US" sz="1100"/>
          </a:p>
        </p:txBody>
      </p:sp>
    </p:spTree>
    <p:extLst>
      <p:ext uri="{BB962C8B-B14F-4D97-AF65-F5344CB8AC3E}">
        <p14:creationId xmlns:p14="http://schemas.microsoft.com/office/powerpoint/2010/main" val="648176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AF6315-A8B7-012B-6F7A-FEEFB5519FB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98352F-64D9-4C46-1DBF-FAC892C49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19E93A-0B21-4A32-E0ED-1B31DE3485C3}"/>
              </a:ext>
            </a:extLst>
          </p:cNvPr>
          <p:cNvSpPr>
            <a:spLocks noGrp="1"/>
          </p:cNvSpPr>
          <p:nvPr>
            <p:ph type="title"/>
          </p:nvPr>
        </p:nvSpPr>
        <p:spPr>
          <a:xfrm>
            <a:off x="609600" y="740534"/>
            <a:ext cx="3912637" cy="5483059"/>
          </a:xfrm>
        </p:spPr>
        <p:txBody>
          <a:bodyPr anchor="b">
            <a:normAutofit/>
          </a:bodyPr>
          <a:lstStyle/>
          <a:p>
            <a:r>
              <a:rPr lang="en-US"/>
              <a:t>Post Multiply News - Northern Ireland</a:t>
            </a:r>
          </a:p>
        </p:txBody>
      </p:sp>
      <p:sp>
        <p:nvSpPr>
          <p:cNvPr id="3" name="Content Placeholder 2">
            <a:extLst>
              <a:ext uri="{FF2B5EF4-FFF2-40B4-BE49-F238E27FC236}">
                <a16:creationId xmlns:a16="http://schemas.microsoft.com/office/drawing/2014/main" id="{7658B7D5-0CBD-53B4-2134-668A8FEBFD06}"/>
              </a:ext>
            </a:extLst>
          </p:cNvPr>
          <p:cNvSpPr>
            <a:spLocks noGrp="1"/>
          </p:cNvSpPr>
          <p:nvPr>
            <p:ph idx="1"/>
          </p:nvPr>
        </p:nvSpPr>
        <p:spPr>
          <a:xfrm>
            <a:off x="5455920" y="740534"/>
            <a:ext cx="5865224" cy="5483059"/>
          </a:xfrm>
        </p:spPr>
        <p:txBody>
          <a:bodyPr vert="horz" lIns="91440" tIns="45720" rIns="91440" bIns="45720" rtlCol="0">
            <a:normAutofit/>
          </a:bodyPr>
          <a:lstStyle/>
          <a:p>
            <a:pPr marL="0" indent="0">
              <a:lnSpc>
                <a:spcPct val="110000"/>
              </a:lnSpc>
              <a:buNone/>
            </a:pPr>
            <a:endParaRPr lang="en-US" sz="1000"/>
          </a:p>
          <a:p>
            <a:pPr>
              <a:lnSpc>
                <a:spcPct val="110000"/>
              </a:lnSpc>
              <a:buNone/>
            </a:pPr>
            <a:r>
              <a:rPr lang="en-US" sz="1000" b="1">
                <a:highlight>
                  <a:srgbClr val="FFFFFF"/>
                </a:highlight>
              </a:rPr>
              <a:t>Key findings</a:t>
            </a:r>
            <a:endParaRPr lang="en-US" sz="1000"/>
          </a:p>
          <a:p>
            <a:pPr>
              <a:lnSpc>
                <a:spcPct val="110000"/>
              </a:lnSpc>
              <a:buNone/>
            </a:pPr>
            <a:r>
              <a:rPr lang="en-US" sz="1000" b="1">
                <a:highlight>
                  <a:srgbClr val="FFFFFF"/>
                </a:highlight>
              </a:rPr>
              <a:t>Understand the problem and develop novel solutions</a:t>
            </a:r>
            <a:endParaRPr lang="en-US" sz="1000"/>
          </a:p>
          <a:p>
            <a:pPr>
              <a:lnSpc>
                <a:spcPct val="110000"/>
              </a:lnSpc>
              <a:buNone/>
            </a:pPr>
            <a:r>
              <a:rPr lang="en-US" sz="1000">
                <a:highlight>
                  <a:srgbClr val="FFFFFF"/>
                </a:highlight>
                <a:ea typeface="+mn-lt"/>
                <a:cs typeface="+mn-lt"/>
              </a:rPr>
              <a:t>Maths anxiety and limited functional maths skills are a real challenge for individuals, even amongst those who have achieved a level 2 certification. Hiding the maths, or ‘maths by stealth’ helped to engage learners without overtly focusing on numeracy. Creative and fun initiatives like arts and crafts, DIY, and cooking classes made learning enjoyable and removed the stigma of being identified as poor at maths.</a:t>
            </a:r>
            <a:endParaRPr lang="en-US" sz="1000"/>
          </a:p>
          <a:p>
            <a:pPr>
              <a:lnSpc>
                <a:spcPct val="110000"/>
              </a:lnSpc>
              <a:buNone/>
            </a:pPr>
            <a:r>
              <a:rPr lang="en-US" sz="1000" b="1">
                <a:highlight>
                  <a:srgbClr val="FFFFFF"/>
                </a:highlight>
              </a:rPr>
              <a:t>Address sustainability at the outset</a:t>
            </a:r>
            <a:endParaRPr lang="en-US" sz="1000"/>
          </a:p>
          <a:p>
            <a:pPr>
              <a:lnSpc>
                <a:spcPct val="110000"/>
              </a:lnSpc>
              <a:buNone/>
            </a:pPr>
            <a:r>
              <a:rPr lang="en-US" sz="1000">
                <a:highlight>
                  <a:srgbClr val="FFFFFF"/>
                </a:highlight>
                <a:ea typeface="+mn-lt"/>
                <a:cs typeface="+mn-lt"/>
              </a:rPr>
              <a:t>To ensure a positive legacy for Multiply, beyond the one-year delivery window, a number of initiatives were developed to have a lasting impact on numeracy skills in Northern Ireland. These included professional development for FE tutors, teacher training sessions and supporting resources and ongoing public access to free resources. These resources and new pedagogies will remain active beyond the funding period.</a:t>
            </a:r>
          </a:p>
          <a:p>
            <a:pPr>
              <a:lnSpc>
                <a:spcPct val="110000"/>
              </a:lnSpc>
              <a:buNone/>
            </a:pPr>
            <a:r>
              <a:rPr lang="en-US" sz="1000" b="1">
                <a:highlight>
                  <a:srgbClr val="FFFFFF"/>
                </a:highlight>
              </a:rPr>
              <a:t>The value of community engagement</a:t>
            </a:r>
            <a:endParaRPr lang="en-US" sz="1000"/>
          </a:p>
          <a:p>
            <a:pPr>
              <a:lnSpc>
                <a:spcPct val="110000"/>
              </a:lnSpc>
              <a:buNone/>
            </a:pPr>
            <a:r>
              <a:rPr lang="en-US" sz="1000">
                <a:highlight>
                  <a:srgbClr val="FFFFFF"/>
                </a:highlight>
                <a:ea typeface="+mn-lt"/>
                <a:cs typeface="+mn-lt"/>
              </a:rPr>
              <a:t>Where and how initiatives are delivered impacts their effectiveness; community-based delivery was a key factor in the success of Multiply. Delivering sessions in familiar and accessible community settings helped reduced barriers to engagement and improve delivery partners’ understanding of learners’ needs.</a:t>
            </a:r>
            <a:endParaRPr lang="en-US" sz="1000"/>
          </a:p>
          <a:p>
            <a:pPr>
              <a:lnSpc>
                <a:spcPct val="110000"/>
              </a:lnSpc>
              <a:buNone/>
            </a:pPr>
            <a:r>
              <a:rPr lang="en-US" sz="1000" b="1">
                <a:highlight>
                  <a:srgbClr val="FFFFFF"/>
                </a:highlight>
              </a:rPr>
              <a:t>Additional outcomes</a:t>
            </a:r>
            <a:endParaRPr lang="en-US" sz="1000"/>
          </a:p>
          <a:p>
            <a:pPr>
              <a:lnSpc>
                <a:spcPct val="110000"/>
              </a:lnSpc>
              <a:buNone/>
            </a:pPr>
            <a:r>
              <a:rPr lang="en-US" sz="1000">
                <a:highlight>
                  <a:srgbClr val="FFFFFF"/>
                </a:highlight>
                <a:ea typeface="+mn-lt"/>
                <a:cs typeface="+mn-lt"/>
              </a:rPr>
              <a:t>Multiply has had an impact beyond numeracy skills. For many participants, attending an activity helped build their confidence, improve their well-being and for some was the very first steps in engagement with wider learning and towards employment. It is important to capture these additional outcomes or secondary consequences to ensure understanding of the impact of any programme.</a:t>
            </a:r>
          </a:p>
          <a:p>
            <a:pPr marL="0" indent="0">
              <a:lnSpc>
                <a:spcPct val="110000"/>
              </a:lnSpc>
              <a:buNone/>
            </a:pPr>
            <a:endParaRPr lang="en-US" sz="1000"/>
          </a:p>
          <a:p>
            <a:pPr>
              <a:lnSpc>
                <a:spcPct val="110000"/>
              </a:lnSpc>
            </a:pPr>
            <a:endParaRPr lang="en-US" sz="1000"/>
          </a:p>
        </p:txBody>
      </p:sp>
    </p:spTree>
    <p:extLst>
      <p:ext uri="{BB962C8B-B14F-4D97-AF65-F5344CB8AC3E}">
        <p14:creationId xmlns:p14="http://schemas.microsoft.com/office/powerpoint/2010/main" val="2409721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A6371-C3E3-1667-BB02-DF04A669AEEF}"/>
              </a:ext>
            </a:extLst>
          </p:cNvPr>
          <p:cNvSpPr>
            <a:spLocks noGrp="1"/>
          </p:cNvSpPr>
          <p:nvPr>
            <p:ph type="title"/>
          </p:nvPr>
        </p:nvSpPr>
        <p:spPr>
          <a:xfrm>
            <a:off x="612648" y="603504"/>
            <a:ext cx="11019513" cy="1527048"/>
          </a:xfrm>
        </p:spPr>
        <p:txBody>
          <a:bodyPr anchor="b">
            <a:normAutofit/>
          </a:bodyPr>
          <a:lstStyle/>
          <a:p>
            <a:r>
              <a:rPr lang="en-US"/>
              <a:t>Ireland </a:t>
            </a:r>
          </a:p>
        </p:txBody>
      </p:sp>
      <p:sp>
        <p:nvSpPr>
          <p:cNvPr id="3" name="Content Placeholder 2">
            <a:extLst>
              <a:ext uri="{FF2B5EF4-FFF2-40B4-BE49-F238E27FC236}">
                <a16:creationId xmlns:a16="http://schemas.microsoft.com/office/drawing/2014/main" id="{E944803D-9D39-D5F0-A9F7-ADA00DDD98B3}"/>
              </a:ext>
            </a:extLst>
          </p:cNvPr>
          <p:cNvSpPr>
            <a:spLocks noGrp="1"/>
          </p:cNvSpPr>
          <p:nvPr>
            <p:ph idx="1"/>
          </p:nvPr>
        </p:nvSpPr>
        <p:spPr>
          <a:xfrm>
            <a:off x="612648" y="2212848"/>
            <a:ext cx="11019514" cy="4096512"/>
          </a:xfrm>
        </p:spPr>
        <p:txBody>
          <a:bodyPr vert="horz" lIns="91440" tIns="45720" rIns="91440" bIns="45720" rtlCol="0" anchor="t">
            <a:normAutofit lnSpcReduction="10000"/>
          </a:bodyPr>
          <a:lstStyle/>
          <a:p>
            <a:pPr marL="0" indent="0">
              <a:lnSpc>
                <a:spcPct val="110000"/>
              </a:lnSpc>
              <a:buNone/>
            </a:pPr>
            <a:r>
              <a:rPr lang="en-US" b="1" dirty="0">
                <a:highlight>
                  <a:srgbClr val="FFFFFF"/>
                </a:highlight>
                <a:latin typeface="Nunito Sans"/>
                <a:hlinkClick r:id="rId2"/>
              </a:rPr>
              <a:t>NALA</a:t>
            </a:r>
            <a:r>
              <a:rPr lang="en-US" b="1" dirty="0">
                <a:highlight>
                  <a:srgbClr val="FFFFFF"/>
                </a:highlight>
                <a:latin typeface="Nunito Sans"/>
              </a:rPr>
              <a:t> </a:t>
            </a:r>
          </a:p>
          <a:p>
            <a:pPr marL="0" indent="0">
              <a:lnSpc>
                <a:spcPct val="110000"/>
              </a:lnSpc>
              <a:buNone/>
            </a:pPr>
            <a:r>
              <a:rPr lang="en-US" b="1">
                <a:highlight>
                  <a:srgbClr val="FFFFFF"/>
                </a:highlight>
                <a:latin typeface="Nunito Sans"/>
              </a:rPr>
              <a:t>NALA help people improve their literacy and numeracy and they:</a:t>
            </a:r>
          </a:p>
          <a:p>
            <a:pPr>
              <a:lnSpc>
                <a:spcPct val="110000"/>
              </a:lnSpc>
            </a:pPr>
            <a:r>
              <a:rPr lang="en-US" dirty="0">
                <a:highlight>
                  <a:srgbClr val="FFFFFF"/>
                </a:highlight>
                <a:latin typeface="Nunito Sans"/>
              </a:rPr>
              <a:t>advocate for and empower adults with unmet literacy needs and those </a:t>
            </a:r>
            <a:r>
              <a:rPr lang="en-US" dirty="0" err="1">
                <a:highlight>
                  <a:srgbClr val="FFFFFF"/>
                </a:highlight>
                <a:latin typeface="Nunito Sans"/>
              </a:rPr>
              <a:t>organisations</a:t>
            </a:r>
            <a:r>
              <a:rPr lang="en-US" dirty="0">
                <a:highlight>
                  <a:srgbClr val="FFFFFF"/>
                </a:highlight>
                <a:latin typeface="Nunito Sans"/>
              </a:rPr>
              <a:t> and professionals working with and supporting those adults;</a:t>
            </a:r>
            <a:endParaRPr lang="en-US" b="1" dirty="0">
              <a:highlight>
                <a:srgbClr val="FFFFFF"/>
              </a:highlight>
              <a:latin typeface="Nunito Sans"/>
            </a:endParaRPr>
          </a:p>
          <a:p>
            <a:pPr>
              <a:lnSpc>
                <a:spcPct val="110000"/>
              </a:lnSpc>
            </a:pPr>
            <a:r>
              <a:rPr lang="en-US" dirty="0">
                <a:highlight>
                  <a:srgbClr val="FFFFFF"/>
                </a:highlight>
                <a:latin typeface="Nunito Sans"/>
              </a:rPr>
              <a:t>enable </a:t>
            </a:r>
            <a:r>
              <a:rPr lang="en-US" dirty="0" err="1">
                <a:highlight>
                  <a:srgbClr val="FFFFFF"/>
                </a:highlight>
                <a:latin typeface="Nunito Sans"/>
              </a:rPr>
              <a:t>organisations</a:t>
            </a:r>
            <a:r>
              <a:rPr lang="en-US" dirty="0">
                <a:highlight>
                  <a:srgbClr val="FFFFFF"/>
                </a:highlight>
                <a:latin typeface="Nunito Sans"/>
              </a:rPr>
              <a:t> to be literacy friendly in the development and delivery of their services</a:t>
            </a:r>
            <a:endParaRPr lang="en-US" dirty="0"/>
          </a:p>
          <a:p>
            <a:pPr marL="0" indent="0">
              <a:lnSpc>
                <a:spcPct val="110000"/>
              </a:lnSpc>
              <a:buNone/>
            </a:pPr>
            <a:r>
              <a:rPr lang="en-US" dirty="0">
                <a:highlight>
                  <a:srgbClr val="FFFFFF"/>
                </a:highlight>
                <a:latin typeface="Nunito Sans"/>
              </a:rPr>
              <a:t>Since 2000, NALA has been using television, radio, print, telephones and the internet to provide educational opportunities to people who want to improve their literacy. We operate a Tutoring Service, providing tutor support over the phone and internet. We also manage an eLearning website </a:t>
            </a:r>
            <a:r>
              <a:rPr lang="en-US" b="1" u="sng" dirty="0">
                <a:highlight>
                  <a:srgbClr val="FFFFFF"/>
                </a:highlight>
                <a:latin typeface="Nunito Sans"/>
                <a:hlinkClick r:id="rId3"/>
              </a:rPr>
              <a:t>www.learnwithnala.ie</a:t>
            </a:r>
            <a:r>
              <a:rPr lang="en-US" dirty="0">
                <a:highlight>
                  <a:srgbClr val="FFFFFF"/>
                </a:highlight>
                <a:latin typeface="Nunito Sans"/>
              </a:rPr>
              <a:t> where people can have their skills assessed across a number of areas and then be prescribed an individual learning plan to improve these areas.</a:t>
            </a:r>
            <a:endParaRPr lang="en-US" dirty="0"/>
          </a:p>
          <a:p>
            <a:pPr marL="0" indent="0">
              <a:lnSpc>
                <a:spcPct val="110000"/>
              </a:lnSpc>
              <a:buNone/>
            </a:pPr>
            <a:r>
              <a:rPr lang="en-US" dirty="0">
                <a:highlight>
                  <a:srgbClr val="FFFFFF"/>
                </a:highlight>
                <a:latin typeface="Nunito Sans"/>
                <a:hlinkClick r:id="rId4"/>
              </a:rPr>
              <a:t>Guide to NALA numeracy resources</a:t>
            </a:r>
            <a:endParaRPr lang="en-US"/>
          </a:p>
          <a:p>
            <a:pPr marL="0" indent="0">
              <a:lnSpc>
                <a:spcPct val="110000"/>
              </a:lnSpc>
              <a:buNone/>
            </a:pPr>
            <a:endParaRPr lang="en-US" dirty="0">
              <a:highlight>
                <a:srgbClr val="FFFFFF"/>
              </a:highlight>
              <a:latin typeface="Nunito Sans"/>
            </a:endParaRPr>
          </a:p>
          <a:p>
            <a:pPr>
              <a:lnSpc>
                <a:spcPct val="110000"/>
              </a:lnSpc>
            </a:pPr>
            <a:endParaRPr lang="en-US"/>
          </a:p>
        </p:txBody>
      </p:sp>
    </p:spTree>
    <p:extLst>
      <p:ext uri="{BB962C8B-B14F-4D97-AF65-F5344CB8AC3E}">
        <p14:creationId xmlns:p14="http://schemas.microsoft.com/office/powerpoint/2010/main" val="1092074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3004E8-B962-461F-DD3D-A84760372B68}"/>
              </a:ext>
            </a:extLst>
          </p:cNvPr>
          <p:cNvSpPr>
            <a:spLocks noGrp="1"/>
          </p:cNvSpPr>
          <p:nvPr>
            <p:ph type="title"/>
          </p:nvPr>
        </p:nvSpPr>
        <p:spPr>
          <a:xfrm>
            <a:off x="614679" y="548639"/>
            <a:ext cx="3977640" cy="5719640"/>
          </a:xfrm>
        </p:spPr>
        <p:txBody>
          <a:bodyPr anchor="t">
            <a:normAutofit/>
          </a:bodyPr>
          <a:lstStyle/>
          <a:p>
            <a:r>
              <a:rPr lang="en-US"/>
              <a:t>Key areas of work linked with numeracy - ESOL</a:t>
            </a:r>
            <a:endParaRPr lang="en-US" b="0"/>
          </a:p>
          <a:p>
            <a:endParaRPr lang="en-US" dirty="0"/>
          </a:p>
        </p:txBody>
      </p:sp>
      <p:sp>
        <p:nvSpPr>
          <p:cNvPr id="3" name="Content Placeholder 2">
            <a:extLst>
              <a:ext uri="{FF2B5EF4-FFF2-40B4-BE49-F238E27FC236}">
                <a16:creationId xmlns:a16="http://schemas.microsoft.com/office/drawing/2014/main" id="{ACB641DE-AE36-F5F7-ACB9-3D7A162D4929}"/>
              </a:ext>
            </a:extLst>
          </p:cNvPr>
          <p:cNvSpPr>
            <a:spLocks noGrp="1"/>
          </p:cNvSpPr>
          <p:nvPr>
            <p:ph idx="1"/>
          </p:nvPr>
        </p:nvSpPr>
        <p:spPr>
          <a:xfrm>
            <a:off x="5387542" y="548639"/>
            <a:ext cx="6189780" cy="5861304"/>
          </a:xfrm>
        </p:spPr>
        <p:txBody>
          <a:bodyPr vert="horz" lIns="91440" tIns="45720" rIns="91440" bIns="45720" rtlCol="0" anchor="t">
            <a:normAutofit/>
          </a:bodyPr>
          <a:lstStyle/>
          <a:p>
            <a:r>
              <a:rPr lang="en-US" dirty="0">
                <a:ea typeface="+mn-lt"/>
                <a:cs typeface="+mn-lt"/>
              </a:rPr>
              <a:t>What are your </a:t>
            </a:r>
            <a:r>
              <a:rPr lang="en-US">
                <a:ea typeface="+mn-lt"/>
                <a:cs typeface="+mn-lt"/>
              </a:rPr>
              <a:t>experiences</a:t>
            </a:r>
            <a:r>
              <a:rPr lang="en-US" dirty="0">
                <a:ea typeface="+mn-lt"/>
                <a:cs typeface="+mn-lt"/>
              </a:rPr>
              <a:t> of tutoring numeracy with ESOL learners?</a:t>
            </a:r>
          </a:p>
          <a:p>
            <a:r>
              <a:rPr lang="en-US">
                <a:ea typeface="+mn-lt"/>
                <a:cs typeface="+mn-lt"/>
              </a:rPr>
              <a:t>Do you know of any projects looking at Numeracy and ESOL?</a:t>
            </a:r>
            <a:endParaRPr lang="en-US" dirty="0">
              <a:ea typeface="+mn-lt"/>
              <a:cs typeface="+mn-lt"/>
            </a:endParaRPr>
          </a:p>
          <a:p>
            <a:r>
              <a:rPr lang="en-US">
                <a:ea typeface="+mn-lt"/>
                <a:cs typeface="+mn-lt"/>
              </a:rPr>
              <a:t>Some resources can be found here if you are interested</a:t>
            </a:r>
            <a:r>
              <a:rPr lang="en-US" dirty="0">
                <a:ea typeface="+mn-lt"/>
                <a:cs typeface="+mn-lt"/>
              </a:rPr>
              <a:t>:</a:t>
            </a:r>
          </a:p>
          <a:p>
            <a:pPr lvl="1">
              <a:buFont typeface="Courier New" panose="020B0604020202020204" pitchFamily="34" charset="0"/>
              <a:buChar char="o"/>
            </a:pPr>
            <a:r>
              <a:rPr lang="en-US" dirty="0" err="1">
                <a:ea typeface="+mn-lt"/>
                <a:cs typeface="+mn-lt"/>
                <a:hlinkClick r:id="rId2"/>
              </a:rPr>
              <a:t>Skillsworkshop</a:t>
            </a:r>
            <a:endParaRPr lang="en-US">
              <a:ea typeface="+mn-lt"/>
              <a:cs typeface="+mn-lt"/>
              <a:hlinkClick r:id="" action="ppaction://noaction"/>
            </a:endParaRPr>
          </a:p>
          <a:p>
            <a:endParaRPr lang="en-US" dirty="0"/>
          </a:p>
        </p:txBody>
      </p:sp>
    </p:spTree>
    <p:extLst>
      <p:ext uri="{BB962C8B-B14F-4D97-AF65-F5344CB8AC3E}">
        <p14:creationId xmlns:p14="http://schemas.microsoft.com/office/powerpoint/2010/main" val="2388127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4B8143-3907-5396-F19C-4EDBFE8DE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9822B-4035-957A-B2B1-CC7498D6545A}"/>
              </a:ext>
            </a:extLst>
          </p:cNvPr>
          <p:cNvSpPr>
            <a:spLocks noGrp="1"/>
          </p:cNvSpPr>
          <p:nvPr>
            <p:ph type="title"/>
          </p:nvPr>
        </p:nvSpPr>
        <p:spPr>
          <a:xfrm>
            <a:off x="612648" y="603504"/>
            <a:ext cx="11019513" cy="1527048"/>
          </a:xfrm>
        </p:spPr>
        <p:txBody>
          <a:bodyPr anchor="b">
            <a:normAutofit/>
          </a:bodyPr>
          <a:lstStyle/>
          <a:p>
            <a:r>
              <a:rPr lang="en-US"/>
              <a:t>Key areas of work linked with numeracy – Building Racial Literacies</a:t>
            </a:r>
            <a:endParaRPr lang="en-US" b="0"/>
          </a:p>
        </p:txBody>
      </p:sp>
      <p:sp>
        <p:nvSpPr>
          <p:cNvPr id="3" name="Content Placeholder 2">
            <a:extLst>
              <a:ext uri="{FF2B5EF4-FFF2-40B4-BE49-F238E27FC236}">
                <a16:creationId xmlns:a16="http://schemas.microsoft.com/office/drawing/2014/main" id="{1C5D78C2-16D2-A5AC-F7B8-BCD41AE2C18B}"/>
              </a:ext>
            </a:extLst>
          </p:cNvPr>
          <p:cNvSpPr>
            <a:spLocks noGrp="1"/>
          </p:cNvSpPr>
          <p:nvPr>
            <p:ph idx="1"/>
          </p:nvPr>
        </p:nvSpPr>
        <p:spPr>
          <a:xfrm>
            <a:off x="612648" y="2212848"/>
            <a:ext cx="11019514" cy="4096512"/>
          </a:xfrm>
        </p:spPr>
        <p:txBody>
          <a:bodyPr vert="horz" lIns="91440" tIns="45720" rIns="91440" bIns="45720" rtlCol="0" anchor="t">
            <a:normAutofit/>
          </a:bodyPr>
          <a:lstStyle/>
          <a:p>
            <a:pPr marL="0" indent="0">
              <a:lnSpc>
                <a:spcPct val="110000"/>
              </a:lnSpc>
              <a:buNone/>
            </a:pPr>
            <a:r>
              <a:rPr lang="en-US" sz="1700">
                <a:highlight>
                  <a:srgbClr val="FFFFFF"/>
                </a:highlight>
                <a:hlinkClick r:id="rId2"/>
              </a:rPr>
              <a:t>antiracisted.scot</a:t>
            </a:r>
            <a:r>
              <a:rPr lang="en-US" sz="1700">
                <a:highlight>
                  <a:srgbClr val="FFFFFF"/>
                </a:highlight>
              </a:rPr>
              <a:t> </a:t>
            </a:r>
            <a:endParaRPr lang="en-US"/>
          </a:p>
          <a:p>
            <a:pPr>
              <a:lnSpc>
                <a:spcPct val="110000"/>
              </a:lnSpc>
            </a:pPr>
            <a:r>
              <a:rPr lang="en-US" sz="1700">
                <a:highlight>
                  <a:srgbClr val="FFFFFF"/>
                </a:highlight>
              </a:rPr>
              <a:t>Resources and support for anti-racist education practitioners across Scotland.</a:t>
            </a:r>
          </a:p>
          <a:p>
            <a:pPr>
              <a:lnSpc>
                <a:spcPct val="110000"/>
              </a:lnSpc>
            </a:pPr>
            <a:r>
              <a:rPr lang="en-US" sz="1700">
                <a:highlight>
                  <a:srgbClr val="FFFFFF"/>
                </a:highlight>
              </a:rPr>
              <a:t>This website provides tools, workshops and ideas to support Early Years practitioners and educators in Scotland to build an anti-racist curriculum which responds positively to the diverse needs of individual learning where all cultures, religions, identities and languages are </a:t>
            </a:r>
            <a:r>
              <a:rPr lang="en-US" sz="1700" err="1">
                <a:highlight>
                  <a:srgbClr val="FFFFFF"/>
                </a:highlight>
              </a:rPr>
              <a:t>recognised</a:t>
            </a:r>
            <a:r>
              <a:rPr lang="en-US" sz="1700">
                <a:highlight>
                  <a:srgbClr val="FFFFFF"/>
                </a:highlight>
              </a:rPr>
              <a:t> and valued. </a:t>
            </a:r>
            <a:br>
              <a:rPr lang="en-US" sz="1700">
                <a:highlight>
                  <a:srgbClr val="FFFFFF"/>
                </a:highlight>
              </a:rPr>
            </a:br>
            <a:br>
              <a:rPr lang="en-US" sz="1700">
                <a:highlight>
                  <a:srgbClr val="FFFFFF"/>
                </a:highlight>
              </a:rPr>
            </a:br>
            <a:r>
              <a:rPr lang="en-US" sz="1700">
                <a:highlight>
                  <a:srgbClr val="FFFFFF"/>
                </a:highlight>
              </a:rPr>
              <a:t>The materials have been developed in partnership with a racially diverse group of children, young people and educators across different sectors of Scottish Education.</a:t>
            </a:r>
          </a:p>
          <a:p>
            <a:pPr marL="0" indent="0">
              <a:lnSpc>
                <a:spcPct val="110000"/>
              </a:lnSpc>
              <a:buNone/>
            </a:pPr>
            <a:r>
              <a:rPr lang="en-US" sz="1700">
                <a:highlight>
                  <a:srgbClr val="FFFFFF"/>
                </a:highlight>
                <a:hlinkClick r:id="rId3"/>
              </a:rPr>
              <a:t>Anti-racist Toolkit</a:t>
            </a:r>
            <a:endParaRPr lang="en-US" sz="1700">
              <a:highlight>
                <a:srgbClr val="FFFFFF"/>
              </a:highlight>
            </a:endParaRPr>
          </a:p>
          <a:p>
            <a:pPr>
              <a:lnSpc>
                <a:spcPct val="110000"/>
              </a:lnSpc>
            </a:pPr>
            <a:r>
              <a:rPr lang="en-US" sz="1700">
                <a:highlight>
                  <a:srgbClr val="FFFFFF"/>
                </a:highlight>
              </a:rPr>
              <a:t>This toolkit builds upon the work developed and delivered by Education Scotland through their Building Racial Literacy (BRL) </a:t>
            </a:r>
            <a:r>
              <a:rPr lang="en-US" sz="1700" err="1">
                <a:highlight>
                  <a:srgbClr val="FFFFFF"/>
                </a:highlight>
              </a:rPr>
              <a:t>programme</a:t>
            </a:r>
            <a:r>
              <a:rPr lang="en-US" sz="1700">
                <a:highlight>
                  <a:srgbClr val="FFFFFF"/>
                </a:highlight>
              </a:rPr>
              <a:t>.  This space was developed in response to a growing need among CLD workers who want to deepen their understanding of racial justice and actively foster anti-racist practices. </a:t>
            </a:r>
            <a:endParaRPr lang="en-US" sz="1700"/>
          </a:p>
        </p:txBody>
      </p:sp>
    </p:spTree>
    <p:extLst>
      <p:ext uri="{BB962C8B-B14F-4D97-AF65-F5344CB8AC3E}">
        <p14:creationId xmlns:p14="http://schemas.microsoft.com/office/powerpoint/2010/main" val="31078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12E9E-0882-B45B-2DE2-471784891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BD97D-E189-0DA7-D1D1-CC4D52F42689}"/>
              </a:ext>
            </a:extLst>
          </p:cNvPr>
          <p:cNvSpPr>
            <a:spLocks noGrp="1"/>
          </p:cNvSpPr>
          <p:nvPr>
            <p:ph type="title"/>
          </p:nvPr>
        </p:nvSpPr>
        <p:spPr>
          <a:xfrm>
            <a:off x="625147" y="569627"/>
            <a:ext cx="7382605" cy="4328436"/>
          </a:xfrm>
        </p:spPr>
        <p:txBody>
          <a:bodyPr vert="horz" lIns="91440" tIns="45720" rIns="91440" bIns="45720" rtlCol="0" anchor="b">
            <a:normAutofit fontScale="90000"/>
          </a:bodyPr>
          <a:lstStyle/>
          <a:p>
            <a:r>
              <a:rPr lang="en-US" sz="6100"/>
              <a:t>What would you like to see in future Numeracy Network Meetings?</a:t>
            </a:r>
            <a:br>
              <a:rPr lang="en-US" sz="6100" dirty="0"/>
            </a:br>
            <a:r>
              <a:rPr lang="en-US" sz="1800"/>
              <a:t>Please contact Jackie Howie at </a:t>
            </a:r>
            <a:r>
              <a:rPr lang="en-US" sz="1800" dirty="0">
                <a:hlinkClick r:id="rId2"/>
              </a:rPr>
              <a:t>jhowie@learninglinkscotland.org.uk</a:t>
            </a:r>
            <a:br>
              <a:rPr lang="en-US" sz="1800" dirty="0"/>
            </a:br>
            <a:endParaRPr lang="en-US" sz="1800" dirty="0"/>
          </a:p>
        </p:txBody>
      </p:sp>
    </p:spTree>
    <p:extLst>
      <p:ext uri="{BB962C8B-B14F-4D97-AF65-F5344CB8AC3E}">
        <p14:creationId xmlns:p14="http://schemas.microsoft.com/office/powerpoint/2010/main" val="387864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56A499B2-9789-F722-4BB6-A39BBAA5D69B}"/>
              </a:ext>
            </a:extLst>
          </p:cNvPr>
          <p:cNvSpPr>
            <a:spLocks noGrp="1"/>
          </p:cNvSpPr>
          <p:nvPr>
            <p:ph type="title"/>
          </p:nvPr>
        </p:nvSpPr>
        <p:spPr>
          <a:xfrm>
            <a:off x="614679" y="548639"/>
            <a:ext cx="3977640" cy="5719640"/>
          </a:xfrm>
        </p:spPr>
        <p:txBody>
          <a:bodyPr anchor="t">
            <a:normAutofit/>
          </a:bodyPr>
          <a:lstStyle/>
          <a:p>
            <a:r>
              <a:rPr lang="en-US"/>
              <a:t>31st March 2026</a:t>
            </a:r>
            <a:endParaRPr lang="en-US" dirty="0"/>
          </a:p>
        </p:txBody>
      </p:sp>
      <p:sp>
        <p:nvSpPr>
          <p:cNvPr id="3" name="Content Placeholder 2">
            <a:extLst>
              <a:ext uri="{FF2B5EF4-FFF2-40B4-BE49-F238E27FC236}">
                <a16:creationId xmlns:a16="http://schemas.microsoft.com/office/drawing/2014/main" id="{FFB7191D-72E3-0249-4452-68F3B76F08EA}"/>
              </a:ext>
            </a:extLst>
          </p:cNvPr>
          <p:cNvSpPr>
            <a:spLocks noGrp="1"/>
          </p:cNvSpPr>
          <p:nvPr>
            <p:ph idx="1"/>
          </p:nvPr>
        </p:nvSpPr>
        <p:spPr>
          <a:xfrm>
            <a:off x="5387542" y="548639"/>
            <a:ext cx="6189780" cy="5861304"/>
          </a:xfrm>
        </p:spPr>
        <p:txBody>
          <a:bodyPr vert="horz" lIns="91440" tIns="45720" rIns="91440" bIns="45720" rtlCol="0" anchor="t">
            <a:normAutofit/>
          </a:bodyPr>
          <a:lstStyle/>
          <a:p>
            <a:r>
              <a:rPr lang="en-US"/>
              <a:t>Introductions</a:t>
            </a:r>
          </a:p>
          <a:p>
            <a:r>
              <a:rPr lang="en-US" dirty="0" err="1"/>
              <a:t>Maths</a:t>
            </a:r>
            <a:r>
              <a:rPr lang="en-US" dirty="0"/>
              <a:t> Week Scotland </a:t>
            </a:r>
          </a:p>
          <a:p>
            <a:r>
              <a:rPr lang="en-US"/>
              <a:t>Post Multiply provision across all nations</a:t>
            </a:r>
          </a:p>
          <a:p>
            <a:r>
              <a:rPr lang="en-US"/>
              <a:t>Tamsin Roser – National Numeracy Day </a:t>
            </a:r>
          </a:p>
          <a:p>
            <a:pPr lvl="1">
              <a:buFont typeface="Courier New" panose="020B0604020202020204" pitchFamily="34" charset="0"/>
              <a:buChar char="o"/>
            </a:pPr>
            <a:r>
              <a:rPr lang="en-US"/>
              <a:t>Numeracy levels in Scotland</a:t>
            </a:r>
          </a:p>
          <a:p>
            <a:pPr lvl="1">
              <a:buFont typeface="Courier New" panose="020B0604020202020204" pitchFamily="34" charset="0"/>
              <a:buChar char="o"/>
            </a:pPr>
            <a:r>
              <a:rPr lang="en-US"/>
              <a:t>National Numeracy Day Challenge</a:t>
            </a:r>
          </a:p>
          <a:p>
            <a:pPr lvl="1">
              <a:buFont typeface="Courier New" panose="020B0604020202020204" pitchFamily="34" charset="0"/>
              <a:buChar char="o"/>
            </a:pPr>
            <a:r>
              <a:rPr lang="en-US"/>
              <a:t>National Numeracy Day</a:t>
            </a:r>
          </a:p>
          <a:p>
            <a:pPr lvl="1">
              <a:buFont typeface="Courier New" panose="020B0604020202020204" pitchFamily="34" charset="0"/>
              <a:buChar char="o"/>
            </a:pPr>
            <a:r>
              <a:rPr lang="en-US"/>
              <a:t>National Numeracy Day Tutor Training in Scotland</a:t>
            </a:r>
          </a:p>
          <a:p>
            <a:r>
              <a:rPr lang="en-US"/>
              <a:t>Key areas of work linked with numeracy</a:t>
            </a:r>
          </a:p>
          <a:p>
            <a:pPr lvl="1">
              <a:buFont typeface="Courier New,monospace" panose="020B0604020202020204" pitchFamily="34" charset="0"/>
              <a:buChar char="o"/>
            </a:pPr>
            <a:r>
              <a:rPr lang="en-US"/>
              <a:t>ESOL</a:t>
            </a:r>
          </a:p>
          <a:p>
            <a:pPr lvl="1">
              <a:buFont typeface="Courier New,monospace" panose="020B0604020202020204" pitchFamily="34" charset="0"/>
              <a:buChar char="o"/>
            </a:pPr>
            <a:r>
              <a:rPr lang="en-US"/>
              <a:t>Building Racial Literacies</a:t>
            </a:r>
          </a:p>
          <a:p>
            <a:r>
              <a:rPr lang="en-US"/>
              <a:t>Sharing news and practice</a:t>
            </a:r>
          </a:p>
          <a:p>
            <a:r>
              <a:rPr lang="en-US"/>
              <a:t>What do you want to see next?</a:t>
            </a:r>
          </a:p>
        </p:txBody>
      </p:sp>
    </p:spTree>
    <p:extLst>
      <p:ext uri="{BB962C8B-B14F-4D97-AF65-F5344CB8AC3E}">
        <p14:creationId xmlns:p14="http://schemas.microsoft.com/office/powerpoint/2010/main" val="618384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E1CEC-C880-45EA-1B9B-E47E0F385720}"/>
              </a:ext>
            </a:extLst>
          </p:cNvPr>
          <p:cNvSpPr>
            <a:spLocks noGrp="1"/>
          </p:cNvSpPr>
          <p:nvPr>
            <p:ph type="title"/>
          </p:nvPr>
        </p:nvSpPr>
        <p:spPr>
          <a:xfrm>
            <a:off x="7123007" y="603501"/>
            <a:ext cx="4361693" cy="1527049"/>
          </a:xfrm>
        </p:spPr>
        <p:txBody>
          <a:bodyPr anchor="b">
            <a:normAutofit/>
          </a:bodyPr>
          <a:lstStyle/>
          <a:p>
            <a:r>
              <a:rPr lang="en-US"/>
              <a:t>Introductions</a:t>
            </a:r>
          </a:p>
        </p:txBody>
      </p:sp>
      <p:pic>
        <p:nvPicPr>
          <p:cNvPr id="5" name="Picture 4" descr="Wood human figure">
            <a:extLst>
              <a:ext uri="{FF2B5EF4-FFF2-40B4-BE49-F238E27FC236}">
                <a16:creationId xmlns:a16="http://schemas.microsoft.com/office/drawing/2014/main" id="{C4AE7E14-0364-9728-2713-ABA98553E2DD}"/>
              </a:ext>
            </a:extLst>
          </p:cNvPr>
          <p:cNvPicPr>
            <a:picLocks noChangeAspect="1"/>
          </p:cNvPicPr>
          <p:nvPr/>
        </p:nvPicPr>
        <p:blipFill>
          <a:blip r:embed="rId2"/>
          <a:srcRect r="38057" b="-3"/>
          <a:stretch>
            <a:fillRect/>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EA08775E-2D1D-73E2-858E-B0AC6D26602B}"/>
              </a:ext>
            </a:extLst>
          </p:cNvPr>
          <p:cNvSpPr>
            <a:spLocks noGrp="1"/>
          </p:cNvSpPr>
          <p:nvPr>
            <p:ph idx="1"/>
          </p:nvPr>
        </p:nvSpPr>
        <p:spPr>
          <a:xfrm>
            <a:off x="7123007" y="2212846"/>
            <a:ext cx="4361693" cy="4096514"/>
          </a:xfrm>
        </p:spPr>
        <p:txBody>
          <a:bodyPr vert="horz" lIns="91440" tIns="45720" rIns="91440" bIns="45720" rtlCol="0">
            <a:normAutofit/>
          </a:bodyPr>
          <a:lstStyle/>
          <a:p>
            <a:r>
              <a:rPr lang="en-US" sz="1800"/>
              <a:t>What is your name and your favourite numeracy activity?</a:t>
            </a:r>
          </a:p>
        </p:txBody>
      </p:sp>
    </p:spTree>
    <p:extLst>
      <p:ext uri="{BB962C8B-B14F-4D97-AF65-F5344CB8AC3E}">
        <p14:creationId xmlns:p14="http://schemas.microsoft.com/office/powerpoint/2010/main" val="17593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4E39-9326-F439-E2D1-7BB08777FB36}"/>
              </a:ext>
            </a:extLst>
          </p:cNvPr>
          <p:cNvSpPr>
            <a:spLocks noGrp="1"/>
          </p:cNvSpPr>
          <p:nvPr>
            <p:ph type="title"/>
          </p:nvPr>
        </p:nvSpPr>
        <p:spPr/>
        <p:txBody>
          <a:bodyPr/>
          <a:lstStyle/>
          <a:p>
            <a:r>
              <a:rPr lang="en-US" dirty="0" err="1"/>
              <a:t>Maths</a:t>
            </a:r>
            <a:r>
              <a:rPr lang="en-US" dirty="0"/>
              <a:t> Week Scotland</a:t>
            </a:r>
          </a:p>
        </p:txBody>
      </p:sp>
      <p:pic>
        <p:nvPicPr>
          <p:cNvPr id="5" name="Content Placeholder 4" descr="A cartoon character holding a microphone&#10;&#10;AI-generated content may be incorrect.">
            <a:extLst>
              <a:ext uri="{FF2B5EF4-FFF2-40B4-BE49-F238E27FC236}">
                <a16:creationId xmlns:a16="http://schemas.microsoft.com/office/drawing/2014/main" id="{91110008-15F2-A704-FDDA-01F2FF27E8DE}"/>
              </a:ext>
            </a:extLst>
          </p:cNvPr>
          <p:cNvPicPr>
            <a:picLocks noGrp="1" noChangeAspect="1"/>
          </p:cNvPicPr>
          <p:nvPr>
            <p:ph idx="1"/>
          </p:nvPr>
        </p:nvPicPr>
        <p:blipFill>
          <a:blip r:embed="rId2"/>
          <a:stretch>
            <a:fillRect/>
          </a:stretch>
        </p:blipFill>
        <p:spPr>
          <a:xfrm>
            <a:off x="1089757" y="1715532"/>
            <a:ext cx="9699359" cy="4593828"/>
          </a:xfrm>
          <a:prstGeom prst="rect">
            <a:avLst/>
          </a:prstGeom>
        </p:spPr>
      </p:pic>
    </p:spTree>
    <p:extLst>
      <p:ext uri="{BB962C8B-B14F-4D97-AF65-F5344CB8AC3E}">
        <p14:creationId xmlns:p14="http://schemas.microsoft.com/office/powerpoint/2010/main" val="142633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8B12E9E-0882-B45B-2DE2-471784891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FF6125-B98D-6C4C-60DC-2E898FE6AF5B}"/>
              </a:ext>
            </a:extLst>
          </p:cNvPr>
          <p:cNvSpPr>
            <a:spLocks noGrp="1"/>
          </p:cNvSpPr>
          <p:nvPr>
            <p:ph type="title"/>
          </p:nvPr>
        </p:nvSpPr>
        <p:spPr>
          <a:xfrm>
            <a:off x="625147" y="569627"/>
            <a:ext cx="7382605" cy="4328436"/>
          </a:xfrm>
        </p:spPr>
        <p:txBody>
          <a:bodyPr vert="horz" lIns="91440" tIns="45720" rIns="91440" bIns="45720" rtlCol="0" anchor="b">
            <a:normAutofit/>
          </a:bodyPr>
          <a:lstStyle/>
          <a:p>
            <a:r>
              <a:rPr lang="en-US" sz="3200"/>
              <a:t>Post-Multiply Picture</a:t>
            </a:r>
            <a:br>
              <a:rPr lang="en-US" sz="3200" dirty="0"/>
            </a:br>
            <a:br>
              <a:rPr lang="en-US" sz="2300" dirty="0"/>
            </a:br>
            <a:br>
              <a:rPr lang="en-US" sz="2300" dirty="0"/>
            </a:br>
            <a:r>
              <a:rPr lang="en-US" sz="2300" b="0"/>
              <a:t>Deep dive into Multiply in Scotland, Wales, Northern </a:t>
            </a:r>
            <a:r>
              <a:rPr lang="en-US" sz="2300" b="0" dirty="0"/>
              <a:t>Ireland</a:t>
            </a:r>
            <a:br>
              <a:rPr lang="en-US" sz="2300" b="0" dirty="0"/>
            </a:br>
            <a:r>
              <a:rPr lang="en-US" sz="2300" b="0" dirty="0">
                <a:hlinkClick r:id="rId2"/>
              </a:rPr>
              <a:t>https://www.gov.uk/government/publications/multiply-deep-dives-scotland-wales-northern-ireland</a:t>
            </a:r>
            <a:br>
              <a:rPr lang="en-US" sz="2300" b="0" dirty="0"/>
            </a:br>
            <a:r>
              <a:rPr lang="en-US" sz="2300" b="0" dirty="0"/>
              <a:t>Multiply </a:t>
            </a:r>
            <a:r>
              <a:rPr lang="en-US" sz="2300" b="0" err="1"/>
              <a:t>Quarterley</a:t>
            </a:r>
            <a:r>
              <a:rPr lang="en-US" sz="2300" b="0" dirty="0"/>
              <a:t> Reports</a:t>
            </a:r>
            <a:br>
              <a:rPr lang="en-US" sz="2300" b="0" dirty="0"/>
            </a:br>
            <a:r>
              <a:rPr lang="en-US" sz="2300" b="0" dirty="0">
                <a:hlinkClick r:id="rId3"/>
              </a:rPr>
              <a:t>https://www.gov.uk/government/publications/multiply-local-allocations-quarterly-progress-report</a:t>
            </a:r>
            <a:br>
              <a:rPr lang="en-US" sz="2300" dirty="0"/>
            </a:br>
            <a:endParaRPr lang="en-US" sz="2300"/>
          </a:p>
        </p:txBody>
      </p:sp>
    </p:spTree>
    <p:extLst>
      <p:ext uri="{BB962C8B-B14F-4D97-AF65-F5344CB8AC3E}">
        <p14:creationId xmlns:p14="http://schemas.microsoft.com/office/powerpoint/2010/main" val="3762455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F74C59-445A-9824-B537-A392A6EC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1A361-B4D1-7F8D-4A1F-873C19E6A079}"/>
              </a:ext>
            </a:extLst>
          </p:cNvPr>
          <p:cNvSpPr>
            <a:spLocks noGrp="1"/>
          </p:cNvSpPr>
          <p:nvPr>
            <p:ph type="title"/>
          </p:nvPr>
        </p:nvSpPr>
        <p:spPr>
          <a:xfrm>
            <a:off x="609601" y="1043569"/>
            <a:ext cx="4243753" cy="2371241"/>
          </a:xfrm>
        </p:spPr>
        <p:txBody>
          <a:bodyPr anchor="t">
            <a:normAutofit/>
          </a:bodyPr>
          <a:lstStyle/>
          <a:p>
            <a:r>
              <a:rPr lang="en-US" dirty="0"/>
              <a:t>Post Multipl</a:t>
            </a:r>
            <a:r>
              <a:rPr lang="en-US"/>
              <a:t>y News - England</a:t>
            </a:r>
          </a:p>
        </p:txBody>
      </p:sp>
      <p:sp>
        <p:nvSpPr>
          <p:cNvPr id="3" name="Content Placeholder 2">
            <a:extLst>
              <a:ext uri="{FF2B5EF4-FFF2-40B4-BE49-F238E27FC236}">
                <a16:creationId xmlns:a16="http://schemas.microsoft.com/office/drawing/2014/main" id="{384D9812-469A-183C-9896-CD00C5144046}"/>
              </a:ext>
            </a:extLst>
          </p:cNvPr>
          <p:cNvSpPr>
            <a:spLocks noGrp="1"/>
          </p:cNvSpPr>
          <p:nvPr>
            <p:ph idx="1"/>
          </p:nvPr>
        </p:nvSpPr>
        <p:spPr>
          <a:xfrm>
            <a:off x="5367527" y="1044260"/>
            <a:ext cx="5735902" cy="5012295"/>
          </a:xfrm>
        </p:spPr>
        <p:txBody>
          <a:bodyPr vert="horz" lIns="91440" tIns="45720" rIns="91440" bIns="45720" rtlCol="0" anchor="t">
            <a:normAutofit/>
          </a:bodyPr>
          <a:lstStyle/>
          <a:p>
            <a:pPr marL="0" indent="0">
              <a:buNone/>
            </a:pPr>
            <a:r>
              <a:rPr lang="en-US" sz="1800" dirty="0"/>
              <a:t>Multiply has concluded and a more integrated adult-skills + AI-supported tutoring model is emerging. The UK government formally removed Multiply as a standalone </a:t>
            </a:r>
            <a:r>
              <a:rPr lang="en-US" sz="1800" err="1"/>
              <a:t>programme</a:t>
            </a:r>
            <a:r>
              <a:rPr lang="en-US" sz="1800" dirty="0"/>
              <a:t> after it ended in March 2025, and numeracy support is now being absorbed into the broader Adult Skills </a:t>
            </a:r>
            <a:r>
              <a:rPr lang="en-US" sz="1800"/>
              <a:t>Fund and</a:t>
            </a:r>
            <a:r>
              <a:rPr lang="en-US" sz="1800" dirty="0"/>
              <a:t> local flexible provision. (GOV.UK) </a:t>
            </a:r>
            <a:endParaRPr lang="en-US" dirty="0"/>
          </a:p>
          <a:p>
            <a:endParaRPr lang="en-US" sz="1800"/>
          </a:p>
          <a:p>
            <a:endParaRPr lang="en-US" sz="1800"/>
          </a:p>
        </p:txBody>
      </p:sp>
    </p:spTree>
    <p:extLst>
      <p:ext uri="{BB962C8B-B14F-4D97-AF65-F5344CB8AC3E}">
        <p14:creationId xmlns:p14="http://schemas.microsoft.com/office/powerpoint/2010/main" val="2398053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2A74EE8-416D-3A31-4F0E-1E04990CBB7D}"/>
              </a:ext>
            </a:extLst>
          </p:cNvPr>
          <p:cNvSpPr>
            <a:spLocks noGrp="1"/>
          </p:cNvSpPr>
          <p:nvPr>
            <p:ph type="title"/>
          </p:nvPr>
        </p:nvSpPr>
        <p:spPr>
          <a:xfrm>
            <a:off x="614679" y="548639"/>
            <a:ext cx="3977640" cy="5719640"/>
          </a:xfrm>
        </p:spPr>
        <p:txBody>
          <a:bodyPr anchor="t">
            <a:normAutofit/>
          </a:bodyPr>
          <a:lstStyle/>
          <a:p>
            <a:r>
              <a:rPr lang="en-US"/>
              <a:t>Post Multiply News - England</a:t>
            </a:r>
          </a:p>
        </p:txBody>
      </p:sp>
      <p:sp>
        <p:nvSpPr>
          <p:cNvPr id="3" name="Content Placeholder 2">
            <a:extLst>
              <a:ext uri="{FF2B5EF4-FFF2-40B4-BE49-F238E27FC236}">
                <a16:creationId xmlns:a16="http://schemas.microsoft.com/office/drawing/2014/main" id="{AE245579-69AB-B9A4-6746-87552BEFDA53}"/>
              </a:ext>
            </a:extLst>
          </p:cNvPr>
          <p:cNvSpPr>
            <a:spLocks noGrp="1"/>
          </p:cNvSpPr>
          <p:nvPr>
            <p:ph idx="1"/>
          </p:nvPr>
        </p:nvSpPr>
        <p:spPr>
          <a:xfrm>
            <a:off x="5387542" y="548639"/>
            <a:ext cx="6189780" cy="5861304"/>
          </a:xfrm>
        </p:spPr>
        <p:txBody>
          <a:bodyPr vert="horz" lIns="91440" tIns="45720" rIns="91440" bIns="45720" rtlCol="0" anchor="t">
            <a:normAutofit/>
          </a:bodyPr>
          <a:lstStyle/>
          <a:p>
            <a:pPr marL="0" indent="0">
              <a:lnSpc>
                <a:spcPct val="110000"/>
              </a:lnSpc>
              <a:buNone/>
            </a:pPr>
            <a:r>
              <a:rPr lang="en-US" sz="1700" dirty="0"/>
              <a:t>There has been a shift from basic </a:t>
            </a:r>
            <a:r>
              <a:rPr lang="en-US" sz="1700" dirty="0" err="1"/>
              <a:t>maths</a:t>
            </a:r>
            <a:r>
              <a:rPr lang="en-US" sz="1700" dirty="0"/>
              <a:t> classes to life-and-work numeracy</a:t>
            </a:r>
          </a:p>
          <a:p>
            <a:pPr marL="0" indent="0">
              <a:lnSpc>
                <a:spcPct val="110000"/>
              </a:lnSpc>
              <a:buNone/>
            </a:pPr>
            <a:r>
              <a:rPr lang="en-US" sz="1700"/>
              <a:t>The strongest trend is away from abstract GCSE-style reteaching and toward functional numeracy in context:</a:t>
            </a:r>
          </a:p>
          <a:p>
            <a:pPr lvl="1">
              <a:lnSpc>
                <a:spcPct val="110000"/>
              </a:lnSpc>
              <a:buFont typeface="Courier New" panose="020B0604020202020204" pitchFamily="34" charset="0"/>
              <a:buChar char="o"/>
            </a:pPr>
            <a:r>
              <a:rPr lang="en-US" sz="1700"/>
              <a:t>budgeting and debt</a:t>
            </a:r>
          </a:p>
          <a:p>
            <a:pPr lvl="1">
              <a:lnSpc>
                <a:spcPct val="110000"/>
              </a:lnSpc>
              <a:buFont typeface="Courier New" panose="020B0604020202020204" pitchFamily="34" charset="0"/>
              <a:buChar char="o"/>
            </a:pPr>
            <a:r>
              <a:rPr lang="en-US" sz="1700"/>
              <a:t>childcare / helping children with homework</a:t>
            </a:r>
          </a:p>
          <a:p>
            <a:pPr lvl="1">
              <a:lnSpc>
                <a:spcPct val="110000"/>
              </a:lnSpc>
              <a:buFont typeface="Courier New" panose="020B0604020202020204" pitchFamily="34" charset="0"/>
              <a:buChar char="o"/>
            </a:pPr>
            <a:r>
              <a:rPr lang="en-US" sz="1700"/>
              <a:t>workplace numeracy (care, construction, retail, hospitality)</a:t>
            </a:r>
          </a:p>
          <a:p>
            <a:pPr lvl="1">
              <a:lnSpc>
                <a:spcPct val="110000"/>
              </a:lnSpc>
              <a:buFont typeface="Courier New" panose="020B0604020202020204" pitchFamily="34" charset="0"/>
              <a:buChar char="o"/>
            </a:pPr>
            <a:r>
              <a:rPr lang="en-US" sz="1700"/>
              <a:t>data literacy and spreadsheets</a:t>
            </a:r>
          </a:p>
          <a:p>
            <a:pPr lvl="1">
              <a:lnSpc>
                <a:spcPct val="110000"/>
              </a:lnSpc>
              <a:buFont typeface="Courier New" panose="020B0604020202020204" pitchFamily="34" charset="0"/>
              <a:buChar char="o"/>
            </a:pPr>
            <a:r>
              <a:rPr lang="en-US" sz="1700"/>
              <a:t>interpreting statistics and AI outputs</a:t>
            </a:r>
          </a:p>
          <a:p>
            <a:pPr marL="0" indent="0">
              <a:lnSpc>
                <a:spcPct val="110000"/>
              </a:lnSpc>
              <a:buNone/>
            </a:pPr>
            <a:r>
              <a:rPr lang="en-US" sz="1700" dirty="0"/>
              <a:t>This is increasingly funded as employability or community learning rather than “</a:t>
            </a:r>
            <a:r>
              <a:rPr lang="en-US" sz="1700" err="1"/>
              <a:t>maths</a:t>
            </a:r>
            <a:r>
              <a:rPr lang="en-US" sz="1700" dirty="0"/>
              <a:t> for </a:t>
            </a:r>
            <a:r>
              <a:rPr lang="en-US" sz="1700" err="1"/>
              <a:t>maths</a:t>
            </a:r>
            <a:r>
              <a:rPr lang="en-US" sz="1700" dirty="0"/>
              <a:t>’ sake.” The Adult Skills Fund 2025–26 follows the </a:t>
            </a:r>
            <a:r>
              <a:rPr lang="en-US" sz="1700"/>
              <a:t>broad</a:t>
            </a:r>
            <a:r>
              <a:rPr lang="en-US" sz="1700" dirty="0"/>
              <a:t> themes of learning for work, wellbeing, parenting, and community outcomes. (GOV.UK)</a:t>
            </a:r>
          </a:p>
          <a:p>
            <a:pPr>
              <a:lnSpc>
                <a:spcPct val="110000"/>
              </a:lnSpc>
            </a:pPr>
            <a:endParaRPr lang="en-US" sz="1700"/>
          </a:p>
          <a:p>
            <a:pPr>
              <a:lnSpc>
                <a:spcPct val="110000"/>
              </a:lnSpc>
            </a:pPr>
            <a:endParaRPr lang="en-US" sz="1700"/>
          </a:p>
        </p:txBody>
      </p:sp>
    </p:spTree>
    <p:extLst>
      <p:ext uri="{BB962C8B-B14F-4D97-AF65-F5344CB8AC3E}">
        <p14:creationId xmlns:p14="http://schemas.microsoft.com/office/powerpoint/2010/main" val="2432092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D1D22E-5996-E45B-92B2-659F701A4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DE04C7B2-8C58-2D82-611D-799D7AA0B4F2}"/>
              </a:ext>
            </a:extLst>
          </p:cNvPr>
          <p:cNvSpPr>
            <a:spLocks noGrp="1"/>
          </p:cNvSpPr>
          <p:nvPr>
            <p:ph type="title"/>
          </p:nvPr>
        </p:nvSpPr>
        <p:spPr>
          <a:xfrm>
            <a:off x="614679" y="548639"/>
            <a:ext cx="3977640" cy="5719640"/>
          </a:xfrm>
        </p:spPr>
        <p:txBody>
          <a:bodyPr anchor="t">
            <a:normAutofit/>
          </a:bodyPr>
          <a:lstStyle/>
          <a:p>
            <a:r>
              <a:rPr lang="en-US"/>
              <a:t>Post Multiply News - England</a:t>
            </a:r>
          </a:p>
        </p:txBody>
      </p:sp>
      <p:sp>
        <p:nvSpPr>
          <p:cNvPr id="3" name="Content Placeholder 2">
            <a:extLst>
              <a:ext uri="{FF2B5EF4-FFF2-40B4-BE49-F238E27FC236}">
                <a16:creationId xmlns:a16="http://schemas.microsoft.com/office/drawing/2014/main" id="{78DE2572-922C-7CE2-FD7D-A37912532EB5}"/>
              </a:ext>
            </a:extLst>
          </p:cNvPr>
          <p:cNvSpPr>
            <a:spLocks noGrp="1"/>
          </p:cNvSpPr>
          <p:nvPr>
            <p:ph idx="1"/>
          </p:nvPr>
        </p:nvSpPr>
        <p:spPr>
          <a:xfrm>
            <a:off x="5387542" y="548639"/>
            <a:ext cx="6189780" cy="5861304"/>
          </a:xfrm>
        </p:spPr>
        <p:txBody>
          <a:bodyPr vert="horz" lIns="91440" tIns="45720" rIns="91440" bIns="45720" rtlCol="0" anchor="t">
            <a:normAutofit/>
          </a:bodyPr>
          <a:lstStyle/>
          <a:p>
            <a:pPr marL="0" indent="0">
              <a:buNone/>
            </a:pPr>
            <a:r>
              <a:rPr lang="en-US"/>
              <a:t>There is some movement from </a:t>
            </a:r>
            <a:r>
              <a:rPr lang="en-US" err="1"/>
              <a:t>maths</a:t>
            </a:r>
            <a:r>
              <a:rPr lang="en-US" dirty="0"/>
              <a:t> attainment to number confidence</a:t>
            </a:r>
            <a:endParaRPr lang="en-US"/>
          </a:p>
          <a:p>
            <a:pPr marL="0" indent="0">
              <a:buNone/>
            </a:pPr>
            <a:r>
              <a:rPr lang="en-US" dirty="0"/>
              <a:t>A major insight from adult numeracy research is that many adults’ main barrier is identity, not content: “I’m just bad at </a:t>
            </a:r>
            <a:r>
              <a:rPr lang="en-US" dirty="0" err="1"/>
              <a:t>maths</a:t>
            </a:r>
            <a:r>
              <a:rPr lang="en-US" dirty="0"/>
              <a:t>.”</a:t>
            </a:r>
          </a:p>
          <a:p>
            <a:pPr marL="0" indent="0">
              <a:buNone/>
            </a:pPr>
            <a:r>
              <a:rPr lang="en-US" dirty="0"/>
              <a:t>This is why </a:t>
            </a:r>
            <a:r>
              <a:rPr lang="en-US" dirty="0" err="1"/>
              <a:t>organisations</a:t>
            </a:r>
            <a:r>
              <a:rPr lang="en-US" dirty="0"/>
              <a:t> like National Numeracy have pushed “number confidence” frameworks, low-stakes diagnostics, and coaching around mindset.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28825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63728E-5B56-487C-80CD-00587E630EB0}"/>
              </a:ext>
            </a:extLst>
          </p:cNvPr>
          <p:cNvSpPr>
            <a:spLocks noGrp="1"/>
          </p:cNvSpPr>
          <p:nvPr>
            <p:ph type="title"/>
          </p:nvPr>
        </p:nvSpPr>
        <p:spPr>
          <a:xfrm>
            <a:off x="612648" y="600074"/>
            <a:ext cx="6035040" cy="1529932"/>
          </a:xfrm>
        </p:spPr>
        <p:txBody>
          <a:bodyPr anchor="b">
            <a:normAutofit/>
          </a:bodyPr>
          <a:lstStyle/>
          <a:p>
            <a:r>
              <a:rPr lang="en-US"/>
              <a:t>Post Multiply News - England</a:t>
            </a:r>
          </a:p>
        </p:txBody>
      </p:sp>
      <p:sp>
        <p:nvSpPr>
          <p:cNvPr id="3" name="Content Placeholder 2">
            <a:extLst>
              <a:ext uri="{FF2B5EF4-FFF2-40B4-BE49-F238E27FC236}">
                <a16:creationId xmlns:a16="http://schemas.microsoft.com/office/drawing/2014/main" id="{D83F0090-0392-A33A-AF3D-6A20A2669F93}"/>
              </a:ext>
            </a:extLst>
          </p:cNvPr>
          <p:cNvSpPr>
            <a:spLocks noGrp="1"/>
          </p:cNvSpPr>
          <p:nvPr>
            <p:ph idx="1"/>
          </p:nvPr>
        </p:nvSpPr>
        <p:spPr>
          <a:xfrm>
            <a:off x="612647" y="2212848"/>
            <a:ext cx="6035041" cy="4096512"/>
          </a:xfrm>
        </p:spPr>
        <p:txBody>
          <a:bodyPr vert="horz" lIns="91440" tIns="45720" rIns="91440" bIns="45720" rtlCol="0">
            <a:normAutofit/>
          </a:bodyPr>
          <a:lstStyle/>
          <a:p>
            <a:pPr>
              <a:lnSpc>
                <a:spcPct val="110000"/>
              </a:lnSpc>
              <a:buNone/>
            </a:pPr>
            <a:r>
              <a:rPr lang="en-US" sz="900" b="1"/>
              <a:t>A new approach to mathematical and data education: an agenda for change</a:t>
            </a:r>
            <a:endParaRPr lang="en-US" sz="900"/>
          </a:p>
          <a:p>
            <a:pPr>
              <a:lnSpc>
                <a:spcPct val="110000"/>
              </a:lnSpc>
              <a:buNone/>
            </a:pPr>
            <a:r>
              <a:rPr lang="en-US" sz="900">
                <a:highlight>
                  <a:srgbClr val="FFFFFF"/>
                </a:highlight>
              </a:rPr>
              <a:t>The Royal Society (the independent scientific academy of the UK, dedicated to promoting excellence in science for the benefit of humanity.) has a long history of helping to shape the educational system and landscape through its research and policy work. </a:t>
            </a:r>
          </a:p>
          <a:p>
            <a:pPr>
              <a:lnSpc>
                <a:spcPct val="110000"/>
              </a:lnSpc>
              <a:buNone/>
            </a:pPr>
            <a:r>
              <a:rPr lang="en-US" sz="900">
                <a:highlight>
                  <a:srgbClr val="FFFFFF"/>
                </a:highlight>
              </a:rPr>
              <a:t>In September 2024 it launched a major new report that makes the case for a new approach to mathematical and data education, offering recommendations for system reform which will provide a better mathematical education for everyone, from the everyday needs of citizens to the brilliant academic mathematicians of the future.</a:t>
            </a:r>
            <a:endParaRPr lang="en-US" sz="900"/>
          </a:p>
          <a:p>
            <a:pPr>
              <a:lnSpc>
                <a:spcPct val="110000"/>
              </a:lnSpc>
              <a:buNone/>
            </a:pPr>
            <a:r>
              <a:rPr lang="en-US" sz="900">
                <a:highlight>
                  <a:srgbClr val="FFFFFF"/>
                </a:highlight>
              </a:rPr>
              <a:t>Discussions focused on the importance of mathematical and data education for the individual, for the economy and for the good of civic society.  A number of key themes from the report were considered:</a:t>
            </a:r>
          </a:p>
          <a:p>
            <a:pPr marL="457200" indent="-457200">
              <a:lnSpc>
                <a:spcPct val="110000"/>
              </a:lnSpc>
              <a:buAutoNum type="arabicPeriod"/>
            </a:pPr>
            <a:r>
              <a:rPr lang="en-US" sz="900">
                <a:highlight>
                  <a:srgbClr val="FFFFFF"/>
                </a:highlight>
              </a:rPr>
              <a:t>The role of computational tools and technology in the teaching, learning and assessment of mathematical and data education,</a:t>
            </a:r>
          </a:p>
          <a:p>
            <a:pPr marL="457200" indent="-457200">
              <a:lnSpc>
                <a:spcPct val="110000"/>
              </a:lnSpc>
              <a:buAutoNum type="arabicPeriod"/>
            </a:pPr>
            <a:r>
              <a:rPr lang="en-US" sz="900">
                <a:highlight>
                  <a:srgbClr val="FFFFFF"/>
                </a:highlight>
              </a:rPr>
              <a:t>How the presence of maths and data across the curriculum should be acknowledged and supported.</a:t>
            </a:r>
          </a:p>
          <a:p>
            <a:pPr marL="457200" indent="-457200">
              <a:lnSpc>
                <a:spcPct val="110000"/>
              </a:lnSpc>
              <a:buAutoNum type="arabicPeriod"/>
            </a:pPr>
            <a:r>
              <a:rPr lang="en-US" sz="900">
                <a:highlight>
                  <a:srgbClr val="FFFFFF"/>
                </a:highlight>
              </a:rPr>
              <a:t>Ways in which pathways might be developed to provide greater choice and how assessments could be adapted to provide learners with recognition of what they know and can do.</a:t>
            </a:r>
            <a:endParaRPr lang="en-US" sz="900"/>
          </a:p>
          <a:p>
            <a:pPr>
              <a:lnSpc>
                <a:spcPct val="110000"/>
              </a:lnSpc>
              <a:buNone/>
            </a:pPr>
            <a:r>
              <a:rPr lang="en-US" sz="900" i="1">
                <a:highlight>
                  <a:srgbClr val="FFFFFF"/>
                </a:highlight>
              </a:rPr>
              <a:t>royalsociety.org/news-resources/publications/2025/maths-futures-conference/</a:t>
            </a:r>
            <a:endParaRPr lang="en-US" sz="900" i="1"/>
          </a:p>
          <a:p>
            <a:pPr>
              <a:lnSpc>
                <a:spcPct val="110000"/>
              </a:lnSpc>
              <a:buAutoNum type="arabicPeriod"/>
            </a:pPr>
            <a:endParaRPr lang="en-US" sz="900"/>
          </a:p>
        </p:txBody>
      </p:sp>
      <p:pic>
        <p:nvPicPr>
          <p:cNvPr id="5" name="Picture 4" descr="Books on a table">
            <a:extLst>
              <a:ext uri="{FF2B5EF4-FFF2-40B4-BE49-F238E27FC236}">
                <a16:creationId xmlns:a16="http://schemas.microsoft.com/office/drawing/2014/main" id="{55AAA339-E3FF-CFD4-C44E-FEFAEB5718A8}"/>
              </a:ext>
            </a:extLst>
          </p:cNvPr>
          <p:cNvPicPr>
            <a:picLocks noChangeAspect="1"/>
          </p:cNvPicPr>
          <p:nvPr/>
        </p:nvPicPr>
        <p:blipFill>
          <a:blip r:embed="rId2"/>
          <a:srcRect l="44376" r="8523" b="-3"/>
          <a:stretch>
            <a:fillRect/>
          </a:stretch>
        </p:blipFill>
        <p:spPr>
          <a:xfrm>
            <a:off x="7345680" y="10"/>
            <a:ext cx="4846320" cy="6857990"/>
          </a:xfrm>
          <a:prstGeom prst="rect">
            <a:avLst/>
          </a:prstGeom>
        </p:spPr>
      </p:pic>
    </p:spTree>
    <p:extLst>
      <p:ext uri="{BB962C8B-B14F-4D97-AF65-F5344CB8AC3E}">
        <p14:creationId xmlns:p14="http://schemas.microsoft.com/office/powerpoint/2010/main" val="5263032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VanillaVTI</vt:lpstr>
      <vt:lpstr>National CLD Numeracy Network</vt:lpstr>
      <vt:lpstr>31st March 2026</vt:lpstr>
      <vt:lpstr>Introductions</vt:lpstr>
      <vt:lpstr>Maths Week Scotland</vt:lpstr>
      <vt:lpstr>Post-Multiply Picture   Deep dive into Multiply in Scotland, Wales, Northern Ireland https://www.gov.uk/government/publications/multiply-deep-dives-scotland-wales-northern-ireland Multiply Quarterley Reports https://www.gov.uk/government/publications/multiply-local-allocations-quarterly-progress-report </vt:lpstr>
      <vt:lpstr>Post Multiply News - England</vt:lpstr>
      <vt:lpstr>Post Multiply News - England</vt:lpstr>
      <vt:lpstr>Post Multiply News - England</vt:lpstr>
      <vt:lpstr>Post Multiply News - England</vt:lpstr>
      <vt:lpstr>Post Multiply News - Scotland</vt:lpstr>
      <vt:lpstr>Post Multiply News - Scotland</vt:lpstr>
      <vt:lpstr>Post Multiply News - Wales</vt:lpstr>
      <vt:lpstr>Post Multiply News - Northern Ireland</vt:lpstr>
      <vt:lpstr>Post Multiply News - Northern Ireland</vt:lpstr>
      <vt:lpstr>Post Multiply News - Northern Ireland</vt:lpstr>
      <vt:lpstr>Ireland </vt:lpstr>
      <vt:lpstr>Key areas of work linked with numeracy - ESOL </vt:lpstr>
      <vt:lpstr>Key areas of work linked with numeracy – Building Racial Literacies</vt:lpstr>
      <vt:lpstr>What would you like to see in future Numeracy Network Meetings? Please contact Jackie Howie at jhowie@learninglinkscotland.org.uk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435</cp:revision>
  <dcterms:created xsi:type="dcterms:W3CDTF">2026-03-30T12:31:59Z</dcterms:created>
  <dcterms:modified xsi:type="dcterms:W3CDTF">2026-03-31T10:47:00Z</dcterms:modified>
</cp:coreProperties>
</file>